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3"/>
  </p:notesMasterIdLst>
  <p:sldIdLst>
    <p:sldId id="274" r:id="rId3"/>
    <p:sldId id="296" r:id="rId4"/>
    <p:sldId id="298" r:id="rId5"/>
    <p:sldId id="297" r:id="rId6"/>
    <p:sldId id="311" r:id="rId7"/>
    <p:sldId id="308" r:id="rId8"/>
    <p:sldId id="312" r:id="rId9"/>
    <p:sldId id="313" r:id="rId10"/>
    <p:sldId id="314" r:id="rId11"/>
    <p:sldId id="315" r:id="rId12"/>
    <p:sldId id="307" r:id="rId13"/>
    <p:sldId id="309" r:id="rId14"/>
    <p:sldId id="310" r:id="rId15"/>
    <p:sldId id="316" r:id="rId16"/>
    <p:sldId id="305" r:id="rId17"/>
    <p:sldId id="303" r:id="rId18"/>
    <p:sldId id="304" r:id="rId19"/>
    <p:sldId id="293" r:id="rId20"/>
    <p:sldId id="318" r:id="rId21"/>
    <p:sldId id="327" r:id="rId22"/>
    <p:sldId id="323" r:id="rId23"/>
    <p:sldId id="321" r:id="rId24"/>
    <p:sldId id="328" r:id="rId25"/>
    <p:sldId id="329" r:id="rId26"/>
    <p:sldId id="330" r:id="rId27"/>
    <p:sldId id="331" r:id="rId28"/>
    <p:sldId id="332" r:id="rId29"/>
    <p:sldId id="325" r:id="rId30"/>
    <p:sldId id="326" r:id="rId31"/>
    <p:sldId id="319" r:id="rId32"/>
    <p:sldId id="300" r:id="rId33"/>
    <p:sldId id="299" r:id="rId34"/>
    <p:sldId id="301" r:id="rId35"/>
    <p:sldId id="302" r:id="rId36"/>
    <p:sldId id="285" r:id="rId37"/>
    <p:sldId id="306" r:id="rId38"/>
    <p:sldId id="276" r:id="rId39"/>
    <p:sldId id="295" r:id="rId40"/>
    <p:sldId id="292" r:id="rId41"/>
    <p:sldId id="290"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DC86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8" autoAdjust="0"/>
    <p:restoredTop sz="81588" autoAdjust="0"/>
  </p:normalViewPr>
  <p:slideViewPr>
    <p:cSldViewPr snapToGrid="0">
      <p:cViewPr varScale="1">
        <p:scale>
          <a:sx n="94" d="100"/>
          <a:sy n="94" d="100"/>
        </p:scale>
        <p:origin x="2010" y="84"/>
      </p:cViewPr>
      <p:guideLst/>
    </p:cSldViewPr>
  </p:slideViewPr>
  <p:notesTextViewPr>
    <p:cViewPr>
      <p:scale>
        <a:sx n="1" d="1"/>
        <a:sy n="1" d="1"/>
      </p:scale>
      <p:origin x="0" y="0"/>
    </p:cViewPr>
  </p:notesTextViewPr>
  <p:sorterViewPr>
    <p:cViewPr>
      <p:scale>
        <a:sx n="150" d="100"/>
        <a:sy n="150" d="100"/>
      </p:scale>
      <p:origin x="0" y="-12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B2EE1B-60FF-4565-8EA8-AA8E187EC466}" type="datetimeFigureOut">
              <a:rPr lang="en-CA" smtClean="0"/>
              <a:t>2018-03-01</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060085-554D-425C-AC9E-6217ADCF944D}" type="slidenum">
              <a:rPr lang="en-CA" smtClean="0"/>
              <a:t>‹#›</a:t>
            </a:fld>
            <a:endParaRPr lang="en-CA"/>
          </a:p>
        </p:txBody>
      </p:sp>
    </p:spTree>
    <p:extLst>
      <p:ext uri="{BB962C8B-B14F-4D97-AF65-F5344CB8AC3E}">
        <p14:creationId xmlns:p14="http://schemas.microsoft.com/office/powerpoint/2010/main" val="59772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Stacy introduce us</a:t>
            </a:r>
          </a:p>
          <a:p>
            <a:r>
              <a:rPr lang="en-CA" dirty="0"/>
              <a:t>Say we will be sharing our presentation on the ATESL website as well as our email addresses if anyone has questions</a:t>
            </a:r>
          </a:p>
        </p:txBody>
      </p:sp>
      <p:sp>
        <p:nvSpPr>
          <p:cNvPr id="4" name="Slide Number Placeholder 3"/>
          <p:cNvSpPr>
            <a:spLocks noGrp="1"/>
          </p:cNvSpPr>
          <p:nvPr>
            <p:ph type="sldNum" sz="quarter" idx="10"/>
          </p:nvPr>
        </p:nvSpPr>
        <p:spPr/>
        <p:txBody>
          <a:bodyPr/>
          <a:lstStyle/>
          <a:p>
            <a:fld id="{4C060085-554D-425C-AC9E-6217ADCF944D}" type="slidenum">
              <a:rPr lang="en-CA" smtClean="0"/>
              <a:t>1</a:t>
            </a:fld>
            <a:endParaRPr lang="en-CA"/>
          </a:p>
        </p:txBody>
      </p:sp>
    </p:spTree>
    <p:extLst>
      <p:ext uri="{BB962C8B-B14F-4D97-AF65-F5344CB8AC3E}">
        <p14:creationId xmlns:p14="http://schemas.microsoft.com/office/powerpoint/2010/main" val="230625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Stacy</a:t>
            </a:r>
          </a:p>
          <a:p>
            <a:r>
              <a:rPr lang="en-CA" dirty="0"/>
              <a:t>Talk about issues when they come up – the safe space of the classroom</a:t>
            </a:r>
          </a:p>
        </p:txBody>
      </p:sp>
      <p:sp>
        <p:nvSpPr>
          <p:cNvPr id="4" name="Slide Number Placeholder 3"/>
          <p:cNvSpPr>
            <a:spLocks noGrp="1"/>
          </p:cNvSpPr>
          <p:nvPr>
            <p:ph type="sldNum" sz="quarter" idx="10"/>
          </p:nvPr>
        </p:nvSpPr>
        <p:spPr/>
        <p:txBody>
          <a:bodyPr/>
          <a:lstStyle/>
          <a:p>
            <a:fld id="{4C060085-554D-425C-AC9E-6217ADCF944D}" type="slidenum">
              <a:rPr lang="en-CA" smtClean="0"/>
              <a:t>35</a:t>
            </a:fld>
            <a:endParaRPr lang="en-CA"/>
          </a:p>
        </p:txBody>
      </p:sp>
    </p:spTree>
    <p:extLst>
      <p:ext uri="{BB962C8B-B14F-4D97-AF65-F5344CB8AC3E}">
        <p14:creationId xmlns:p14="http://schemas.microsoft.com/office/powerpoint/2010/main" val="78118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DB72-90AD-43B4-BAA8-5AC2E2B87A3F}" type="slidenum">
              <a:rPr lang="en-US" smtClean="0"/>
              <a:t>37</a:t>
            </a:fld>
            <a:endParaRPr lang="en-US"/>
          </a:p>
        </p:txBody>
      </p:sp>
    </p:spTree>
    <p:extLst>
      <p:ext uri="{BB962C8B-B14F-4D97-AF65-F5344CB8AC3E}">
        <p14:creationId xmlns:p14="http://schemas.microsoft.com/office/powerpoint/2010/main" val="392418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38</a:t>
            </a:fld>
            <a:endParaRPr lang="en-CA"/>
          </a:p>
        </p:txBody>
      </p:sp>
    </p:spTree>
    <p:extLst>
      <p:ext uri="{BB962C8B-B14F-4D97-AF65-F5344CB8AC3E}">
        <p14:creationId xmlns:p14="http://schemas.microsoft.com/office/powerpoint/2010/main" val="98997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DB72-90AD-43B4-BAA8-5AC2E2B87A3F}" type="slidenum">
              <a:rPr lang="en-US" smtClean="0"/>
              <a:t>39</a:t>
            </a:fld>
            <a:endParaRPr lang="en-US"/>
          </a:p>
        </p:txBody>
      </p:sp>
    </p:spTree>
    <p:extLst>
      <p:ext uri="{BB962C8B-B14F-4D97-AF65-F5344CB8AC3E}">
        <p14:creationId xmlns:p14="http://schemas.microsoft.com/office/powerpoint/2010/main" val="241127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Stacy</a:t>
            </a:r>
          </a:p>
        </p:txBody>
      </p:sp>
      <p:sp>
        <p:nvSpPr>
          <p:cNvPr id="4" name="Slide Number Placeholder 3"/>
          <p:cNvSpPr>
            <a:spLocks noGrp="1"/>
          </p:cNvSpPr>
          <p:nvPr>
            <p:ph type="sldNum" sz="quarter" idx="10"/>
          </p:nvPr>
        </p:nvSpPr>
        <p:spPr/>
        <p:txBody>
          <a:bodyPr/>
          <a:lstStyle/>
          <a:p>
            <a:fld id="{4C060085-554D-425C-AC9E-6217ADCF944D}" type="slidenum">
              <a:rPr lang="en-CA" smtClean="0"/>
              <a:t>40</a:t>
            </a:fld>
            <a:endParaRPr lang="en-CA"/>
          </a:p>
        </p:txBody>
      </p:sp>
    </p:spTree>
    <p:extLst>
      <p:ext uri="{BB962C8B-B14F-4D97-AF65-F5344CB8AC3E}">
        <p14:creationId xmlns:p14="http://schemas.microsoft.com/office/powerpoint/2010/main" val="236995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Transsexual – not widely used,</a:t>
            </a:r>
            <a:r>
              <a:rPr lang="en-US" baseline="0" dirty="0" smtClean="0"/>
              <a:t> and some consider it offensive</a:t>
            </a:r>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4</a:t>
            </a:fld>
            <a:endParaRPr lang="en-CA"/>
          </a:p>
        </p:txBody>
      </p:sp>
    </p:spTree>
    <p:extLst>
      <p:ext uri="{BB962C8B-B14F-4D97-AF65-F5344CB8AC3E}">
        <p14:creationId xmlns:p14="http://schemas.microsoft.com/office/powerpoint/2010/main" val="1343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penalty implemented in 8 countries </a:t>
            </a:r>
          </a:p>
          <a:p>
            <a:r>
              <a:rPr lang="en-US" dirty="0"/>
              <a:t>Imprisonment</a:t>
            </a:r>
            <a:r>
              <a:rPr lang="en-US" baseline="0" dirty="0"/>
              <a:t> 74 countries</a:t>
            </a:r>
          </a:p>
          <a:p>
            <a:r>
              <a:rPr lang="en-US" baseline="0" dirty="0"/>
              <a:t>Some protections – 85 countries</a:t>
            </a:r>
          </a:p>
          <a:p>
            <a:r>
              <a:rPr lang="en-US" baseline="0" dirty="0"/>
              <a:t>Recognition of marriage 24 states</a:t>
            </a:r>
          </a:p>
          <a:p>
            <a:r>
              <a:rPr lang="en-US" baseline="0" dirty="0"/>
              <a:t>Recognition of partnership 4 additional states</a:t>
            </a:r>
          </a:p>
        </p:txBody>
      </p:sp>
      <p:sp>
        <p:nvSpPr>
          <p:cNvPr id="4" name="Slide Number Placeholder 3"/>
          <p:cNvSpPr>
            <a:spLocks noGrp="1"/>
          </p:cNvSpPr>
          <p:nvPr>
            <p:ph type="sldNum" sz="quarter" idx="10"/>
          </p:nvPr>
        </p:nvSpPr>
        <p:spPr/>
        <p:txBody>
          <a:bodyPr/>
          <a:lstStyle/>
          <a:p>
            <a:fld id="{4C060085-554D-425C-AC9E-6217ADCF944D}" type="slidenum">
              <a:rPr lang="en-CA" smtClean="0"/>
              <a:t>10</a:t>
            </a:fld>
            <a:endParaRPr lang="en-CA"/>
          </a:p>
        </p:txBody>
      </p:sp>
    </p:spTree>
    <p:extLst>
      <p:ext uri="{BB962C8B-B14F-4D97-AF65-F5344CB8AC3E}">
        <p14:creationId xmlns:p14="http://schemas.microsoft.com/office/powerpoint/2010/main" val="149273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need to see themselves reflected in the curriculum, and although some days our classes may seem homogenous, it’s critical to remember that each person comes with vast experience, family and social connections, and diverse personal characteristics.  We need to provide opportunity for them to see the various dimensions of their identity (perhaps as a single person, a partner, a student, a spouse, a Canadian, a Somali woman, a Syrian man, a gay woman, a questioning man, or a non-gender conforming individual.  Being gay is something we cannot see, so we must always assume that there are students who are gay, have gay relatives, or, at the very least, will meet someone in Canada who is gay.</a:t>
            </a:r>
          </a:p>
          <a:p>
            <a:endParaRPr lang="en-US" baseline="0" dirty="0"/>
          </a:p>
          <a:p>
            <a:r>
              <a:rPr lang="en-US" baseline="0" dirty="0"/>
              <a:t>In my experience, students want the opportunity to learn, not just about language, but about other ways of thinking, other cultures, and most importantly, about their new culture and home.</a:t>
            </a:r>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15</a:t>
            </a:fld>
            <a:endParaRPr lang="en-CA"/>
          </a:p>
        </p:txBody>
      </p:sp>
    </p:spTree>
    <p:extLst>
      <p:ext uri="{BB962C8B-B14F-4D97-AF65-F5344CB8AC3E}">
        <p14:creationId xmlns:p14="http://schemas.microsoft.com/office/powerpoint/2010/main" val="242913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a:t>
            </a:r>
            <a:r>
              <a:rPr lang="en-US" baseline="0" dirty="0"/>
              <a:t> that students WANT to know and accept people who are different from themselves, in all walks of life.</a:t>
            </a:r>
          </a:p>
          <a:p>
            <a:endParaRPr lang="en-US" baseline="0" dirty="0"/>
          </a:p>
          <a:p>
            <a:r>
              <a:rPr lang="en-US" baseline="0" dirty="0"/>
              <a:t>Personal story – I always tell my class a bit about my life, that I am married to a woman and that we adopted children together.  Two of the most amusing quotes for me came from Somali women in my class last term:</a:t>
            </a:r>
          </a:p>
          <a:p>
            <a:endParaRPr lang="en-US" baseline="0" dirty="0"/>
          </a:p>
          <a:p>
            <a:pPr marL="228600" indent="-228600">
              <a:buAutoNum type="arabicParenR"/>
            </a:pPr>
            <a:r>
              <a:rPr lang="en-US" baseline="0" dirty="0"/>
              <a:t>“This isn’t my first time knowing about this.  I saw two women holding hands one day and I thought – Good for you!”</a:t>
            </a:r>
          </a:p>
          <a:p>
            <a:pPr marL="228600" indent="-228600">
              <a:buAutoNum type="arabicParenR"/>
            </a:pPr>
            <a:endParaRPr lang="en-US" baseline="0" dirty="0"/>
          </a:p>
          <a:p>
            <a:pPr marL="228600" indent="-228600">
              <a:buAutoNum type="arabicParenR"/>
            </a:pPr>
            <a:r>
              <a:rPr lang="en-US" baseline="0" dirty="0"/>
              <a:t>“I think this is great and now you will have a lot of women following you!”</a:t>
            </a:r>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16</a:t>
            </a:fld>
            <a:endParaRPr lang="en-CA"/>
          </a:p>
        </p:txBody>
      </p:sp>
    </p:spTree>
    <p:extLst>
      <p:ext uri="{BB962C8B-B14F-4D97-AF65-F5344CB8AC3E}">
        <p14:creationId xmlns:p14="http://schemas.microsoft.com/office/powerpoint/2010/main" val="345838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themes among participants</a:t>
            </a:r>
          </a:p>
          <a:p>
            <a:r>
              <a:rPr lang="en-US" dirty="0"/>
              <a:t>Ask them to answer 3 questions</a:t>
            </a:r>
          </a:p>
          <a:p>
            <a:endParaRPr lang="en-US" dirty="0"/>
          </a:p>
          <a:p>
            <a:pPr marL="228600" indent="-228600">
              <a:buAutoNum type="arabicParenR"/>
            </a:pPr>
            <a:r>
              <a:rPr lang="en-US" dirty="0"/>
              <a:t>What are some activities or information you could include about LGBTQ issues for this topic?</a:t>
            </a:r>
          </a:p>
          <a:p>
            <a:pPr marL="228600" indent="-228600">
              <a:buAutoNum type="arabicParenR"/>
            </a:pPr>
            <a:r>
              <a:rPr lang="en-US" dirty="0"/>
              <a:t>Is there anything in this theme that could make LGBTQ students uncomfortable sharing? If so, how can I offer an alternative to that activity?</a:t>
            </a:r>
          </a:p>
          <a:p>
            <a:pPr marL="228600" indent="-228600">
              <a:buAutoNum type="arabicParenR"/>
            </a:pPr>
            <a:r>
              <a:rPr lang="en-US" dirty="0"/>
              <a:t>What additional information do I need to ensure that this activity is successful?</a:t>
            </a:r>
          </a:p>
          <a:p>
            <a:pPr marL="228600" indent="-228600">
              <a:buAutoNum type="arabicParenR"/>
            </a:pPr>
            <a:endParaRPr lang="en-US" dirty="0"/>
          </a:p>
          <a:p>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19</a:t>
            </a:fld>
            <a:endParaRPr lang="en-CA"/>
          </a:p>
        </p:txBody>
      </p:sp>
    </p:spTree>
    <p:extLst>
      <p:ext uri="{BB962C8B-B14F-4D97-AF65-F5344CB8AC3E}">
        <p14:creationId xmlns:p14="http://schemas.microsoft.com/office/powerpoint/2010/main" val="289229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21</a:t>
            </a:fld>
            <a:endParaRPr lang="en-CA"/>
          </a:p>
        </p:txBody>
      </p:sp>
    </p:spTree>
    <p:extLst>
      <p:ext uri="{BB962C8B-B14F-4D97-AF65-F5344CB8AC3E}">
        <p14:creationId xmlns:p14="http://schemas.microsoft.com/office/powerpoint/2010/main" val="82850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28</a:t>
            </a:fld>
            <a:endParaRPr lang="en-CA"/>
          </a:p>
        </p:txBody>
      </p:sp>
    </p:spTree>
    <p:extLst>
      <p:ext uri="{BB962C8B-B14F-4D97-AF65-F5344CB8AC3E}">
        <p14:creationId xmlns:p14="http://schemas.microsoft.com/office/powerpoint/2010/main" val="5486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Managing the discussion</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Scenario 1</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You are presenting a lesson on human rights in the workplace, and discussing the grounds of protection, which include sexual orientation.  A student in your class says, “It’s disgusting.  I would never want to work with a gay person.”  What would you do/say?</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Scenario 2</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You are talking about family types, and how some families are made up of two moms or two dads because same-sex marriage is legal in Canada. One of the students in your class says, “A pregnant woman told me that she is having a baby to give to two gay men. How does this work?”  How could you handle this?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Scenario 3</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In a module on family communication, you have prepared a lesson on difficult parent-child conversations. Among issues like “my child failed a class, my child is on drugs, my child is being bullied, my child wants to move back to our home country, my child won’t wear a hijab,” you include the topic “my child told me that she’s bisexual.”  A student in the class says they would disown their child if they came home and said they were gay or bisexual, and that gays are killed to save family honour in their country of origin.  What would you say to this student?</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Scenario 4</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You are giving a lesson on neighborhoods and community resources. You include information on services for LGBTQ+ individuals. A student comes up to you after class and discloses that they are gay, want to meet a partner, and would like some more information.  What could you offer?</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Scenario 5</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You show a news video about a transgender woman who has been attacked in a local washroom. A female student says “I wouldn’t want a man in my bathroom. I wouldn’t feel safe.”  How could you respond?</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Scenario 6</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You’re teaching a lesson on immigration history, and you include in the lesson that there has been an increase in refugee claimants coming to Canada because they have been attacked and threatened in their countries of origin because they’re gay. A student in your class says “They’re just looking for a way to get in to Canada.  They really aren’t gay.”  How could you address this?</a:t>
            </a:r>
          </a:p>
          <a:p>
            <a:endParaRPr lang="en-US" dirty="0"/>
          </a:p>
        </p:txBody>
      </p:sp>
      <p:sp>
        <p:nvSpPr>
          <p:cNvPr id="4" name="Slide Number Placeholder 3"/>
          <p:cNvSpPr>
            <a:spLocks noGrp="1"/>
          </p:cNvSpPr>
          <p:nvPr>
            <p:ph type="sldNum" sz="quarter" idx="10"/>
          </p:nvPr>
        </p:nvSpPr>
        <p:spPr/>
        <p:txBody>
          <a:bodyPr/>
          <a:lstStyle/>
          <a:p>
            <a:fld id="{4C060085-554D-425C-AC9E-6217ADCF944D}" type="slidenum">
              <a:rPr lang="en-CA" smtClean="0"/>
              <a:t>29</a:t>
            </a:fld>
            <a:endParaRPr lang="en-CA"/>
          </a:p>
        </p:txBody>
      </p:sp>
    </p:spTree>
    <p:extLst>
      <p:ext uri="{BB962C8B-B14F-4D97-AF65-F5344CB8AC3E}">
        <p14:creationId xmlns:p14="http://schemas.microsoft.com/office/powerpoint/2010/main" val="231168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46CA61-521A-4A48-A5BA-1D8DA83EE397}" type="datetimeFigureOut">
              <a:rPr lang="en-CA" smtClean="0"/>
              <a:t>2018-03-01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128961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6CA61-521A-4A48-A5BA-1D8DA83EE397}" type="datetimeFigureOut">
              <a:rPr lang="en-CA" smtClean="0"/>
              <a:t>2018-03-01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297938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6CA61-521A-4A48-A5BA-1D8DA83EE397}" type="datetimeFigureOut">
              <a:rPr lang="en-CA" smtClean="0"/>
              <a:t>2018-03-01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2043919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F272F">
                  <a:tint val="75000"/>
                </a:srgbClr>
              </a:solidFill>
              <a:effectLst/>
              <a:uLnTx/>
              <a:uFillTx/>
              <a:latin typeface="Verdana"/>
              <a:ea typeface="+mn-ea"/>
              <a:cs typeface="+mn-cs"/>
            </a:endParaRPr>
          </a:p>
        </p:txBody>
      </p:sp>
      <p:sp>
        <p:nvSpPr>
          <p:cNvPr id="8" name="Rectangle 7"/>
          <p:cNvSpPr/>
          <p:nvPr userDrawn="1"/>
        </p:nvSpPr>
        <p:spPr>
          <a:xfrm>
            <a:off x="182880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9" name="Title 1"/>
          <p:cNvSpPr txBox="1">
            <a:spLocks/>
          </p:cNvSpPr>
          <p:nvPr userDrawn="1"/>
        </p:nvSpPr>
        <p:spPr>
          <a:xfrm>
            <a:off x="2209800" y="5562600"/>
            <a:ext cx="5867400" cy="1143000"/>
          </a:xfrm>
          <a:prstGeom prst="rect">
            <a:avLst/>
          </a:prstGeom>
          <a:ln>
            <a:noFill/>
          </a:ln>
        </p:spPr>
        <p:txBody>
          <a:bodyPr vert="horz" lIns="91440" tIns="45720" rIns="91440" bIns="45720" rtlCol="0" anchor="ctr">
            <a:normAutofit/>
          </a:bodyPr>
          <a:lstStyle>
            <a:lvl1pPr algn="r">
              <a:defRPr sz="1400" b="0">
                <a:solidFill>
                  <a:schemeClr val="bg1"/>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itchFamily="34" charset="0"/>
                <a:ea typeface="+mn-ea"/>
                <a:cs typeface="+mn-cs"/>
              </a:rPr>
              <a:t>Presentation Name</a:t>
            </a:r>
            <a:br>
              <a:rPr kumimoji="0" lang="en-US" sz="1400" b="0" i="0" u="none" strike="noStrike" kern="1200" cap="none" spc="0" normalizeH="0" baseline="0" noProof="0">
                <a:ln>
                  <a:noFill/>
                </a:ln>
                <a:solidFill>
                  <a:prstClr val="white"/>
                </a:solidFill>
                <a:effectLst/>
                <a:uLnTx/>
                <a:uFillTx/>
                <a:latin typeface="Verdana" pitchFamily="34" charset="0"/>
                <a:ea typeface="+mn-ea"/>
                <a:cs typeface="+mn-cs"/>
              </a:rPr>
            </a:br>
            <a:r>
              <a:rPr kumimoji="0" lang="en-US" sz="1400" b="0" i="0" u="none" strike="noStrike" kern="1200" cap="none" spc="0" normalizeH="0" baseline="0" noProof="0">
                <a:ln>
                  <a:noFill/>
                </a:ln>
                <a:solidFill>
                  <a:prstClr val="white"/>
                </a:solidFill>
                <a:effectLst/>
                <a:uLnTx/>
                <a:uFillTx/>
                <a:latin typeface="Verdana" pitchFamily="34" charset="0"/>
                <a:ea typeface="+mn-ea"/>
                <a:cs typeface="+mn-cs"/>
              </a:rPr>
              <a:t>Presenter’s Name</a:t>
            </a:r>
            <a:endParaRPr kumimoji="0" lang="en-US" sz="1400" b="0" i="0" u="none" strike="noStrike" kern="1200" cap="none" spc="0" normalizeH="0" baseline="0" noProof="0" dirty="0">
              <a:ln>
                <a:noFill/>
              </a:ln>
              <a:solidFill>
                <a:prstClr val="white"/>
              </a:solidFill>
              <a:effectLst/>
              <a:uLnTx/>
              <a:uFillTx/>
              <a:latin typeface="Verdana" pitchFamily="34" charset="0"/>
              <a:ea typeface="+mn-ea"/>
              <a:cs typeface="+mn-cs"/>
            </a:endParaRPr>
          </a:p>
        </p:txBody>
      </p:sp>
      <p:pic>
        <p:nvPicPr>
          <p:cNvPr id="11" name="Picture 10" descr="Norquest tagline_RGB.jpg"/>
          <p:cNvPicPr>
            <a:picLocks noChangeAspect="1"/>
          </p:cNvPicPr>
          <p:nvPr userDrawn="1"/>
        </p:nvPicPr>
        <p:blipFill>
          <a:blip r:embed="rId2" cstate="print"/>
          <a:stretch>
            <a:fillRect/>
          </a:stretch>
        </p:blipFill>
        <p:spPr>
          <a:xfrm>
            <a:off x="4876800" y="609600"/>
            <a:ext cx="3657600" cy="2225040"/>
          </a:xfrm>
          <a:prstGeom prst="rect">
            <a:avLst/>
          </a:prstGeom>
        </p:spPr>
      </p:pic>
    </p:spTree>
    <p:extLst>
      <p:ext uri="{BB962C8B-B14F-4D97-AF65-F5344CB8AC3E}">
        <p14:creationId xmlns:p14="http://schemas.microsoft.com/office/powerpoint/2010/main" val="299870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415736-E2F6-402F-9813-3BA27BE603FF}" type="datetime1">
              <a:rPr kumimoji="0" lang="en-CA" sz="900" b="0" i="0" u="none" strike="noStrike" kern="1200" cap="none" spc="0" normalizeH="0" baseline="0" noProof="0" smtClean="0">
                <a:ln>
                  <a:noFill/>
                </a:ln>
                <a:solidFill>
                  <a:srgbClr val="010101">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2018-03-01</a:t>
            </a:fld>
            <a:endParaRPr kumimoji="0" lang="en-CA" sz="900" b="0" i="0" u="none" strike="noStrike" kern="1200" cap="none" spc="0" normalizeH="0" baseline="0" noProof="0">
              <a:ln>
                <a:noFill/>
              </a:ln>
              <a:solidFill>
                <a:srgbClr val="010101">
                  <a:tint val="75000"/>
                </a:srgbClr>
              </a:solidFill>
              <a:effectLst/>
              <a:uLnTx/>
              <a:uFillTx/>
              <a:latin typeface="Verdan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10101">
                  <a:tint val="75000"/>
                </a:srgbClr>
              </a:solidFill>
              <a:effectLst/>
              <a:uLnTx/>
              <a:uFillTx/>
              <a:latin typeface="Verdan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2CA29-BFFD-4BE7-B9D5-C5EC3A15D088}" type="slidenum">
              <a:rPr kumimoji="0" lang="en-US" sz="900" b="0" i="0" u="none" strike="noStrike" kern="1200" cap="none" spc="0" normalizeH="0" baseline="0" noProof="0" smtClean="0">
                <a:ln>
                  <a:noFill/>
                </a:ln>
                <a:solidFill>
                  <a:srgbClr val="010101">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10101">
                  <a:tint val="75000"/>
                </a:srgbClr>
              </a:solidFill>
              <a:effectLst/>
              <a:uLnTx/>
              <a:uFillTx/>
              <a:latin typeface="Verdana"/>
              <a:ea typeface="+mn-ea"/>
              <a:cs typeface="+mn-cs"/>
            </a:endParaRPr>
          </a:p>
        </p:txBody>
      </p:sp>
    </p:spTree>
    <p:extLst>
      <p:ext uri="{BB962C8B-B14F-4D97-AF65-F5344CB8AC3E}">
        <p14:creationId xmlns:p14="http://schemas.microsoft.com/office/powerpoint/2010/main" val="172499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6CA61-521A-4A48-A5BA-1D8DA83EE397}" type="datetimeFigureOut">
              <a:rPr lang="en-CA" smtClean="0"/>
              <a:t>2018-03-01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424917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46CA61-521A-4A48-A5BA-1D8DA83EE397}" type="datetimeFigureOut">
              <a:rPr lang="en-CA" smtClean="0"/>
              <a:t>2018-03-01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402362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46CA61-521A-4A48-A5BA-1D8DA83EE397}" type="datetimeFigureOut">
              <a:rPr lang="en-CA" smtClean="0"/>
              <a:t>2018-03-01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63481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46CA61-521A-4A48-A5BA-1D8DA83EE397}" type="datetimeFigureOut">
              <a:rPr lang="en-CA" smtClean="0"/>
              <a:t>2018-03-01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349967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46CA61-521A-4A48-A5BA-1D8DA83EE397}" type="datetimeFigureOut">
              <a:rPr lang="en-CA" smtClean="0"/>
              <a:t>2018-03-01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182016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CA61-521A-4A48-A5BA-1D8DA83EE397}" type="datetimeFigureOut">
              <a:rPr lang="en-CA" smtClean="0"/>
              <a:t>2018-03-01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135670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46CA61-521A-4A48-A5BA-1D8DA83EE397}" type="datetimeFigureOut">
              <a:rPr lang="en-CA" smtClean="0"/>
              <a:t>2018-03-01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18419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46CA61-521A-4A48-A5BA-1D8DA83EE397}" type="datetimeFigureOut">
              <a:rPr lang="en-CA" smtClean="0"/>
              <a:t>2018-03-01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FB15EF-62BF-4CD0-A6CF-D8E29F421958}" type="slidenum">
              <a:rPr lang="en-CA" smtClean="0"/>
              <a:t>‹#›</a:t>
            </a:fld>
            <a:endParaRPr lang="en-CA"/>
          </a:p>
        </p:txBody>
      </p:sp>
    </p:spTree>
    <p:extLst>
      <p:ext uri="{BB962C8B-B14F-4D97-AF65-F5344CB8AC3E}">
        <p14:creationId xmlns:p14="http://schemas.microsoft.com/office/powerpoint/2010/main" val="37171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6CA61-521A-4A48-A5BA-1D8DA83EE397}" type="datetimeFigureOut">
              <a:rPr lang="en-CA" smtClean="0"/>
              <a:t>2018-03-01</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B15EF-62BF-4CD0-A6CF-D8E29F421958}" type="slidenum">
              <a:rPr lang="en-CA" smtClean="0"/>
              <a:t>‹#›</a:t>
            </a:fld>
            <a:endParaRPr lang="en-CA"/>
          </a:p>
        </p:txBody>
      </p:sp>
    </p:spTree>
    <p:extLst>
      <p:ext uri="{BB962C8B-B14F-4D97-AF65-F5344CB8AC3E}">
        <p14:creationId xmlns:p14="http://schemas.microsoft.com/office/powerpoint/2010/main" val="821066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Norquest_Web_RGB.jpg"/>
          <p:cNvPicPr>
            <a:picLocks noChangeAspect="1"/>
          </p:cNvPicPr>
          <p:nvPr/>
        </p:nvPicPr>
        <p:blipFill>
          <a:blip r:embed="rId4" cstate="print"/>
          <a:stretch>
            <a:fillRect/>
          </a:stretch>
        </p:blipFill>
        <p:spPr>
          <a:xfrm>
            <a:off x="7239000" y="381000"/>
            <a:ext cx="1524000" cy="615950"/>
          </a:xfrm>
          <a:prstGeom prst="rect">
            <a:avLst/>
          </a:prstGeom>
        </p:spPr>
      </p:pic>
      <p:pic>
        <p:nvPicPr>
          <p:cNvPr id="9" name="Picture 8" descr="ppt_sidebar.jpg"/>
          <p:cNvPicPr>
            <a:picLocks noChangeAspect="1"/>
          </p:cNvPicPr>
          <p:nvPr/>
        </p:nvPicPr>
        <p:blipFill>
          <a:blip r:embed="rId5" cstate="print"/>
          <a:stretch>
            <a:fillRect/>
          </a:stretch>
        </p:blipFill>
        <p:spPr>
          <a:xfrm rot="5400000">
            <a:off x="-3000376" y="3000376"/>
            <a:ext cx="6858002" cy="857250"/>
          </a:xfrm>
          <a:prstGeom prst="rect">
            <a:avLst/>
          </a:prstGeom>
        </p:spPr>
      </p:pic>
      <p:sp>
        <p:nvSpPr>
          <p:cNvPr id="8" name="Title Placeholder 7"/>
          <p:cNvSpPr>
            <a:spLocks noGrp="1"/>
          </p:cNvSpPr>
          <p:nvPr>
            <p:ph type="title"/>
          </p:nvPr>
        </p:nvSpPr>
        <p:spPr>
          <a:xfrm>
            <a:off x="1066800" y="274638"/>
            <a:ext cx="5638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CD1BF-0ECD-4039-B7A8-E5A7FDCE7D8B}" type="slidenum">
              <a:rPr lang="en-US" smtClean="0"/>
              <a:pPr/>
              <a:t>‹#›</a:t>
            </a:fld>
            <a:endParaRPr lang="en-US"/>
          </a:p>
        </p:txBody>
      </p:sp>
    </p:spTree>
    <p:extLst>
      <p:ext uri="{BB962C8B-B14F-4D97-AF65-F5344CB8AC3E}">
        <p14:creationId xmlns:p14="http://schemas.microsoft.com/office/powerpoint/2010/main" val="1323982253"/>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marL="0" marR="0" indent="0" algn="l" defTabSz="457200" rtl="0" eaLnBrk="1" fontAlgn="auto" latinLnBrk="0" hangingPunct="1">
        <a:lnSpc>
          <a:spcPct val="100000"/>
        </a:lnSpc>
        <a:spcBef>
          <a:spcPct val="0"/>
        </a:spcBef>
        <a:spcAft>
          <a:spcPts val="0"/>
        </a:spcAft>
        <a:buNone/>
        <a:tabLst/>
        <a:defRPr sz="3600" b="1" kern="1200">
          <a:solidFill>
            <a:schemeClr val="tx1"/>
          </a:solidFill>
          <a:latin typeface="Verdana" pitchFamily="34" charset="0"/>
          <a:ea typeface="+mj-ea"/>
          <a:cs typeface="+mj-cs"/>
        </a:defRPr>
      </a:lvl1pPr>
    </p:titleStyle>
    <p:bodyStyle>
      <a:lvl1pPr marL="228600" marR="0" indent="-342900" algn="l" defTabSz="457200" rtl="0" eaLnBrk="1" fontAlgn="auto" latinLnBrk="0" hangingPunct="1">
        <a:lnSpc>
          <a:spcPct val="100000"/>
        </a:lnSpc>
        <a:spcBef>
          <a:spcPts val="0"/>
        </a:spcBef>
        <a:spcAft>
          <a:spcPts val="600"/>
        </a:spcAft>
        <a:buClrTx/>
        <a:buSzTx/>
        <a:buFont typeface="Arial"/>
        <a:buChar char="•"/>
        <a:tabLst/>
        <a:defRPr sz="3200" kern="1200">
          <a:solidFill>
            <a:srgbClr val="707372"/>
          </a:solidFill>
          <a:latin typeface="Verdana" pitchFamily="34" charset="0"/>
          <a:ea typeface="+mn-ea"/>
          <a:cs typeface="+mn-cs"/>
        </a:defRPr>
      </a:lvl1pPr>
      <a:lvl2pPr marL="628650" marR="0" indent="-285750" algn="l" defTabSz="457200" rtl="0" eaLnBrk="1" fontAlgn="auto" latinLnBrk="0" hangingPunct="1">
        <a:lnSpc>
          <a:spcPct val="100000"/>
        </a:lnSpc>
        <a:spcBef>
          <a:spcPts val="0"/>
        </a:spcBef>
        <a:spcAft>
          <a:spcPts val="600"/>
        </a:spcAft>
        <a:buClrTx/>
        <a:buSzTx/>
        <a:buFont typeface="Arial"/>
        <a:buChar char="–"/>
        <a:tabLst/>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ilga.org/what-we-do/maps-sexual-orientation-laws/" TargetMode="External"/><Relationship Id="rId7" Type="http://schemas.openxmlformats.org/officeDocument/2006/relationships/hyperlink" Target="https://www.youtube.com/watch?v=8wYXw4K0A3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welcomefriend.ca/" TargetMode="External"/><Relationship Id="rId5" Type="http://schemas.openxmlformats.org/officeDocument/2006/relationships/hyperlink" Target="https://www.glsen.org/educate/resources/lesson-plans" TargetMode="External"/><Relationship Id="rId4" Type="http://schemas.openxmlformats.org/officeDocument/2006/relationships/hyperlink" Target="https://egale.c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openclipart.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en.wikipedia.org/wiki/Piotr_M%C5%82odo%C5%BCeniec" TargetMode="External"/><Relationship Id="rId4" Type="http://schemas.openxmlformats.org/officeDocument/2006/relationships/hyperlink" Target="https://pixabay.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mailto:Stacy.Norrbom@norquest.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A5047C-A36C-440D-9944-A61F73D44916}"/>
              </a:ext>
            </a:extLst>
          </p:cNvPr>
          <p:cNvSpPr/>
          <p:nvPr/>
        </p:nvSpPr>
        <p:spPr>
          <a:xfrm>
            <a:off x="1217428" y="2923953"/>
            <a:ext cx="6719777" cy="1323439"/>
          </a:xfrm>
          <a:prstGeom prst="rect">
            <a:avLst/>
          </a:prstGeom>
        </p:spPr>
        <p:txBody>
          <a:bodyPr wrap="square">
            <a:spAutoFit/>
          </a:bodyPr>
          <a:lstStyle/>
          <a:p>
            <a:r>
              <a:rPr lang="en-US" sz="4000" b="1" dirty="0"/>
              <a:t>LGBTQ+ in the LINC Classroom</a:t>
            </a:r>
            <a:endParaRPr lang="en-CA" sz="4000" b="1" dirty="0"/>
          </a:p>
        </p:txBody>
      </p:sp>
      <p:sp>
        <p:nvSpPr>
          <p:cNvPr id="3" name="Subtitle 2">
            <a:extLst>
              <a:ext uri="{FF2B5EF4-FFF2-40B4-BE49-F238E27FC236}">
                <a16:creationId xmlns:a16="http://schemas.microsoft.com/office/drawing/2014/main" id="{47EE6165-FA06-49F8-BAD3-5292ED30016E}"/>
              </a:ext>
            </a:extLst>
          </p:cNvPr>
          <p:cNvSpPr txBox="1">
            <a:spLocks/>
          </p:cNvSpPr>
          <p:nvPr/>
        </p:nvSpPr>
        <p:spPr>
          <a:xfrm>
            <a:off x="1217428" y="4970399"/>
            <a:ext cx="7620000" cy="1708778"/>
          </a:xfrm>
          <a:prstGeom prst="rect">
            <a:avLst/>
          </a:prstGeom>
        </p:spPr>
        <p:txBody>
          <a:bodyPr>
            <a:normAutofit/>
          </a:bodyPr>
          <a:lstStyle>
            <a:lvl1pPr marL="228600" marR="0" indent="-342900" algn="l" defTabSz="457200" rtl="0" eaLnBrk="1" fontAlgn="auto" latinLnBrk="0" hangingPunct="1">
              <a:lnSpc>
                <a:spcPct val="100000"/>
              </a:lnSpc>
              <a:spcBef>
                <a:spcPts val="0"/>
              </a:spcBef>
              <a:spcAft>
                <a:spcPts val="600"/>
              </a:spcAft>
              <a:buClrTx/>
              <a:buSzTx/>
              <a:buFont typeface="Arial"/>
              <a:buChar char="•"/>
              <a:tabLst/>
              <a:defRPr sz="3200" kern="1200">
                <a:solidFill>
                  <a:srgbClr val="707372"/>
                </a:solidFill>
                <a:latin typeface="Verdana" pitchFamily="34" charset="0"/>
                <a:ea typeface="+mn-ea"/>
                <a:cs typeface="+mn-cs"/>
              </a:defRPr>
            </a:lvl1pPr>
            <a:lvl2pPr marL="628650" marR="0" indent="-285750" algn="l" defTabSz="457200" rtl="0" eaLnBrk="1" fontAlgn="auto" latinLnBrk="0" hangingPunct="1">
              <a:lnSpc>
                <a:spcPct val="100000"/>
              </a:lnSpc>
              <a:spcBef>
                <a:spcPts val="0"/>
              </a:spcBef>
              <a:spcAft>
                <a:spcPts val="600"/>
              </a:spcAft>
              <a:buClrTx/>
              <a:buSzTx/>
              <a:buFont typeface="Arial"/>
              <a:buChar char="–"/>
              <a:tabLst/>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r>
              <a:rPr lang="en-US" sz="2800" dirty="0"/>
              <a:t>Presented by:</a:t>
            </a:r>
          </a:p>
          <a:p>
            <a:pPr marL="0" indent="0">
              <a:buNone/>
            </a:pPr>
            <a:r>
              <a:rPr lang="en-US" sz="2800" dirty="0"/>
              <a:t>Stacy </a:t>
            </a:r>
            <a:r>
              <a:rPr lang="en-US" sz="2800" dirty="0" err="1"/>
              <a:t>Norrbom</a:t>
            </a:r>
            <a:r>
              <a:rPr lang="en-US" sz="2800" dirty="0"/>
              <a:t>, LINC Instructor</a:t>
            </a:r>
          </a:p>
        </p:txBody>
      </p:sp>
      <p:sp>
        <p:nvSpPr>
          <p:cNvPr id="4" name="Rectangle 3">
            <a:extLst>
              <a:ext uri="{FF2B5EF4-FFF2-40B4-BE49-F238E27FC236}">
                <a16:creationId xmlns:a16="http://schemas.microsoft.com/office/drawing/2014/main" id="{CDCB88A9-9FD1-4CC1-A101-D6EADBD1F16C}"/>
              </a:ext>
            </a:extLst>
          </p:cNvPr>
          <p:cNvSpPr/>
          <p:nvPr/>
        </p:nvSpPr>
        <p:spPr>
          <a:xfrm>
            <a:off x="6071191" y="2424223"/>
            <a:ext cx="2392325"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438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5956998" cy="1143000"/>
          </a:xfrm>
        </p:spPr>
        <p:txBody>
          <a:bodyPr>
            <a:normAutofit fontScale="90000"/>
          </a:bodyPr>
          <a:lstStyle/>
          <a:p>
            <a:r>
              <a:rPr lang="en-US" dirty="0">
                <a:solidFill>
                  <a:schemeClr val="tx2"/>
                </a:solidFill>
              </a:rPr>
              <a:t>International Laws 2017</a:t>
            </a:r>
          </a:p>
        </p:txBody>
      </p:sp>
      <p:pic>
        <p:nvPicPr>
          <p:cNvPr id="5" name="Content Placeholder 4"/>
          <p:cNvPicPr>
            <a:picLocks noGrp="1" noChangeAspect="1"/>
          </p:cNvPicPr>
          <p:nvPr>
            <p:ph idx="1"/>
          </p:nvPr>
        </p:nvPicPr>
        <p:blipFill>
          <a:blip r:embed="rId3"/>
          <a:stretch>
            <a:fillRect/>
          </a:stretch>
        </p:blipFill>
        <p:spPr>
          <a:xfrm>
            <a:off x="1438325" y="1600200"/>
            <a:ext cx="6876949" cy="4525963"/>
          </a:xfrm>
          <a:prstGeom prst="rect">
            <a:avLst/>
          </a:prstGeom>
        </p:spPr>
      </p:pic>
    </p:spTree>
    <p:extLst>
      <p:ext uri="{BB962C8B-B14F-4D97-AF65-F5344CB8AC3E}">
        <p14:creationId xmlns:p14="http://schemas.microsoft.com/office/powerpoint/2010/main" val="357035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80DE-BF92-BB46-A9B5-BF57238E04D4}"/>
              </a:ext>
            </a:extLst>
          </p:cNvPr>
          <p:cNvSpPr>
            <a:spLocks noGrp="1"/>
          </p:cNvSpPr>
          <p:nvPr>
            <p:ph type="title"/>
          </p:nvPr>
        </p:nvSpPr>
        <p:spPr/>
        <p:txBody>
          <a:bodyPr>
            <a:normAutofit fontScale="90000"/>
          </a:bodyPr>
          <a:lstStyle/>
          <a:p>
            <a:r>
              <a:rPr lang="en-US" dirty="0">
                <a:solidFill>
                  <a:srgbClr val="C00000"/>
                </a:solidFill>
              </a:rPr>
              <a:t>Brief history – Canadian context</a:t>
            </a:r>
          </a:p>
        </p:txBody>
      </p:sp>
      <p:sp>
        <p:nvSpPr>
          <p:cNvPr id="3" name="Content Placeholder 2">
            <a:extLst>
              <a:ext uri="{FF2B5EF4-FFF2-40B4-BE49-F238E27FC236}">
                <a16:creationId xmlns:a16="http://schemas.microsoft.com/office/drawing/2014/main" id="{65C58F13-DBDF-5647-BAE7-F8C163352C58}"/>
              </a:ext>
            </a:extLst>
          </p:cNvPr>
          <p:cNvSpPr>
            <a:spLocks noGrp="1"/>
          </p:cNvSpPr>
          <p:nvPr>
            <p:ph idx="1"/>
          </p:nvPr>
        </p:nvSpPr>
        <p:spPr>
          <a:xfrm>
            <a:off x="1066800" y="1600200"/>
            <a:ext cx="7620000" cy="4800600"/>
          </a:xfrm>
        </p:spPr>
        <p:txBody>
          <a:bodyPr>
            <a:normAutofit fontScale="85000" lnSpcReduction="20000"/>
          </a:bodyPr>
          <a:lstStyle/>
          <a:p>
            <a:r>
              <a:rPr lang="en-US" dirty="0"/>
              <a:t>1952 – Gays and lesbians were banned from entering Canada, even as visitors</a:t>
            </a:r>
          </a:p>
          <a:p>
            <a:pPr marL="0" indent="0">
              <a:buNone/>
            </a:pPr>
            <a:endParaRPr lang="en-US" dirty="0"/>
          </a:p>
          <a:p>
            <a:r>
              <a:rPr lang="en-US" dirty="0"/>
              <a:t>1969 – Decriminalization of same-sex relationships</a:t>
            </a:r>
          </a:p>
          <a:p>
            <a:pPr marL="0" indent="0">
              <a:buNone/>
            </a:pPr>
            <a:endParaRPr lang="en-US" dirty="0"/>
          </a:p>
          <a:p>
            <a:r>
              <a:rPr lang="en-US" dirty="0"/>
              <a:t>1973 – Homosexuality removed from the Diagnostic and Statistical Manual of Disorders</a:t>
            </a:r>
          </a:p>
          <a:p>
            <a:pPr marL="0" indent="0">
              <a:buNone/>
            </a:pPr>
            <a:endParaRPr lang="en-US" dirty="0"/>
          </a:p>
          <a:p>
            <a:r>
              <a:rPr lang="en-US" dirty="0"/>
              <a:t>1977 – Ban on gays visiting Canada was lifted</a:t>
            </a:r>
          </a:p>
        </p:txBody>
      </p:sp>
    </p:spTree>
    <p:extLst>
      <p:ext uri="{BB962C8B-B14F-4D97-AF65-F5344CB8AC3E}">
        <p14:creationId xmlns:p14="http://schemas.microsoft.com/office/powerpoint/2010/main" val="420363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3426-5397-7542-8EF3-D9AC159E928F}"/>
              </a:ext>
            </a:extLst>
          </p:cNvPr>
          <p:cNvSpPr>
            <a:spLocks noGrp="1"/>
          </p:cNvSpPr>
          <p:nvPr>
            <p:ph type="title"/>
          </p:nvPr>
        </p:nvSpPr>
        <p:spPr/>
        <p:txBody>
          <a:bodyPr/>
          <a:lstStyle/>
          <a:p>
            <a:r>
              <a:rPr lang="en-US" dirty="0">
                <a:solidFill>
                  <a:schemeClr val="tx2"/>
                </a:solidFill>
              </a:rPr>
              <a:t>Brief History (cont.)</a:t>
            </a:r>
          </a:p>
        </p:txBody>
      </p:sp>
      <p:sp>
        <p:nvSpPr>
          <p:cNvPr id="3" name="Content Placeholder 2">
            <a:extLst>
              <a:ext uri="{FF2B5EF4-FFF2-40B4-BE49-F238E27FC236}">
                <a16:creationId xmlns:a16="http://schemas.microsoft.com/office/drawing/2014/main" id="{A731DCD1-E6AA-994E-88A3-F6968A4D79F4}"/>
              </a:ext>
            </a:extLst>
          </p:cNvPr>
          <p:cNvSpPr>
            <a:spLocks noGrp="1"/>
          </p:cNvSpPr>
          <p:nvPr>
            <p:ph idx="1"/>
          </p:nvPr>
        </p:nvSpPr>
        <p:spPr/>
        <p:txBody>
          <a:bodyPr>
            <a:normAutofit fontScale="92500" lnSpcReduction="20000"/>
          </a:bodyPr>
          <a:lstStyle/>
          <a:p>
            <a:r>
              <a:rPr lang="en-US" dirty="0"/>
              <a:t>1995 – Sexual orientation read into the Charter of Rights and Freedoms prohibiting discrimination in renting property, obtaining a job, etc.</a:t>
            </a:r>
          </a:p>
          <a:p>
            <a:endParaRPr lang="en-US" dirty="0"/>
          </a:p>
          <a:p>
            <a:r>
              <a:rPr lang="en-US" dirty="0"/>
              <a:t>1996 – Sexual orientation protected in Canada Human Rights Act</a:t>
            </a:r>
          </a:p>
          <a:p>
            <a:endParaRPr lang="en-US" dirty="0"/>
          </a:p>
          <a:p>
            <a:r>
              <a:rPr lang="en-US" dirty="0"/>
              <a:t>1998 – Sexual Minorities protection read into the Multicultural act as a protected grounds of discrimination</a:t>
            </a:r>
          </a:p>
          <a:p>
            <a:endParaRPr lang="en-US" dirty="0"/>
          </a:p>
        </p:txBody>
      </p:sp>
    </p:spTree>
    <p:extLst>
      <p:ext uri="{BB962C8B-B14F-4D97-AF65-F5344CB8AC3E}">
        <p14:creationId xmlns:p14="http://schemas.microsoft.com/office/powerpoint/2010/main" val="352426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D546-F972-5E4C-B2BE-2731F781733D}"/>
              </a:ext>
            </a:extLst>
          </p:cNvPr>
          <p:cNvSpPr>
            <a:spLocks noGrp="1"/>
          </p:cNvSpPr>
          <p:nvPr>
            <p:ph type="title"/>
          </p:nvPr>
        </p:nvSpPr>
        <p:spPr/>
        <p:txBody>
          <a:bodyPr/>
          <a:lstStyle/>
          <a:p>
            <a:r>
              <a:rPr lang="en-US" dirty="0">
                <a:solidFill>
                  <a:schemeClr val="tx2"/>
                </a:solidFill>
              </a:rPr>
              <a:t>Brief History (cont.)</a:t>
            </a:r>
            <a:endParaRPr lang="en-US" dirty="0"/>
          </a:p>
        </p:txBody>
      </p:sp>
      <p:sp>
        <p:nvSpPr>
          <p:cNvPr id="3" name="Content Placeholder 2">
            <a:extLst>
              <a:ext uri="{FF2B5EF4-FFF2-40B4-BE49-F238E27FC236}">
                <a16:creationId xmlns:a16="http://schemas.microsoft.com/office/drawing/2014/main" id="{93D456E1-2BF9-0F40-8513-31C72D9E8771}"/>
              </a:ext>
            </a:extLst>
          </p:cNvPr>
          <p:cNvSpPr>
            <a:spLocks noGrp="1"/>
          </p:cNvSpPr>
          <p:nvPr>
            <p:ph idx="1"/>
          </p:nvPr>
        </p:nvSpPr>
        <p:spPr>
          <a:xfrm>
            <a:off x="1066800" y="1600200"/>
            <a:ext cx="7620000" cy="4971081"/>
          </a:xfrm>
        </p:spPr>
        <p:txBody>
          <a:bodyPr>
            <a:normAutofit fontScale="70000" lnSpcReduction="20000"/>
          </a:bodyPr>
          <a:lstStyle/>
          <a:p>
            <a:r>
              <a:rPr lang="en-US" dirty="0"/>
              <a:t>2002 – Gays and lesbians can sponsor same-sex 	partners</a:t>
            </a:r>
          </a:p>
          <a:p>
            <a:pPr marL="0" indent="0">
              <a:buNone/>
            </a:pPr>
            <a:endParaRPr lang="en-US" dirty="0"/>
          </a:p>
          <a:p>
            <a:r>
              <a:rPr lang="en-US" dirty="0"/>
              <a:t>2005 – Same-sex marriage legalized federally</a:t>
            </a:r>
          </a:p>
          <a:p>
            <a:pPr marL="0" indent="0">
              <a:buNone/>
            </a:pPr>
            <a:endParaRPr lang="en-US" dirty="0"/>
          </a:p>
          <a:p>
            <a:r>
              <a:rPr lang="en-US" dirty="0"/>
              <a:t>2009 – Jason Kenney blocked all LGBTQ 			references in Newcomers Guide to Canada</a:t>
            </a:r>
          </a:p>
          <a:p>
            <a:endParaRPr lang="en-US" dirty="0"/>
          </a:p>
          <a:p>
            <a:r>
              <a:rPr lang="en-US" dirty="0"/>
              <a:t>2011 – Reference made to sexual diversity in 		2011 version of Discover Canada</a:t>
            </a:r>
          </a:p>
          <a:p>
            <a:endParaRPr lang="en-US" dirty="0"/>
          </a:p>
          <a:p>
            <a:r>
              <a:rPr lang="en-US" dirty="0"/>
              <a:t>June 19, 2017 – Bill C-16 receives royal assent 		and gender identity and gender expression 	become 	protected grounds in Canada Human 	Rights Act			  	</a:t>
            </a:r>
          </a:p>
          <a:p>
            <a:endParaRPr lang="en-US" dirty="0"/>
          </a:p>
        </p:txBody>
      </p:sp>
    </p:spTree>
    <p:extLst>
      <p:ext uri="{BB962C8B-B14F-4D97-AF65-F5344CB8AC3E}">
        <p14:creationId xmlns:p14="http://schemas.microsoft.com/office/powerpoint/2010/main" val="334602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b="1" dirty="0">
              <a:solidFill>
                <a:schemeClr val="tx2"/>
              </a:solidFill>
            </a:endParaRPr>
          </a:p>
          <a:p>
            <a:pPr marL="0" indent="0" algn="ctr">
              <a:buNone/>
            </a:pPr>
            <a:r>
              <a:rPr lang="en-US" sz="4400" b="1" dirty="0">
                <a:solidFill>
                  <a:schemeClr val="tx2"/>
                </a:solidFill>
              </a:rPr>
              <a:t>What does this mean for our classrooms and our students?</a:t>
            </a:r>
          </a:p>
        </p:txBody>
      </p:sp>
    </p:spTree>
    <p:extLst>
      <p:ext uri="{BB962C8B-B14F-4D97-AF65-F5344CB8AC3E}">
        <p14:creationId xmlns:p14="http://schemas.microsoft.com/office/powerpoint/2010/main" val="179776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F0D1-3E00-3441-80DF-208CDA27A774}"/>
              </a:ext>
            </a:extLst>
          </p:cNvPr>
          <p:cNvSpPr>
            <a:spLocks noGrp="1"/>
          </p:cNvSpPr>
          <p:nvPr>
            <p:ph type="title"/>
          </p:nvPr>
        </p:nvSpPr>
        <p:spPr>
          <a:xfrm>
            <a:off x="1066799" y="274638"/>
            <a:ext cx="6048895" cy="1143000"/>
          </a:xfrm>
        </p:spPr>
        <p:txBody>
          <a:bodyPr>
            <a:normAutofit fontScale="90000"/>
          </a:bodyPr>
          <a:lstStyle/>
          <a:p>
            <a:r>
              <a:rPr lang="en-US" dirty="0">
                <a:solidFill>
                  <a:srgbClr val="C00000"/>
                </a:solidFill>
              </a:rPr>
              <a:t>Curriculum as mirror and window 					 </a:t>
            </a:r>
            <a:r>
              <a:rPr lang="en-US" sz="1800" dirty="0"/>
              <a:t>(Emily Style)</a:t>
            </a:r>
          </a:p>
        </p:txBody>
      </p:sp>
      <p:sp>
        <p:nvSpPr>
          <p:cNvPr id="3" name="Content Placeholder 2">
            <a:extLst>
              <a:ext uri="{FF2B5EF4-FFF2-40B4-BE49-F238E27FC236}">
                <a16:creationId xmlns:a16="http://schemas.microsoft.com/office/drawing/2014/main" id="{FA84764C-E97F-904E-9CF4-8DF52A730711}"/>
              </a:ext>
            </a:extLst>
          </p:cNvPr>
          <p:cNvSpPr>
            <a:spLocks noGrp="1"/>
          </p:cNvSpPr>
          <p:nvPr>
            <p:ph idx="1"/>
          </p:nvPr>
        </p:nvSpPr>
        <p:spPr>
          <a:xfrm>
            <a:off x="1066800" y="1417639"/>
            <a:ext cx="7620000" cy="5395558"/>
          </a:xfrm>
        </p:spPr>
        <p:txBody>
          <a:bodyPr>
            <a:normAutofit fontScale="92500" lnSpcReduction="20000"/>
          </a:bodyPr>
          <a:lstStyle/>
          <a:p>
            <a:pPr marL="0" indent="0">
              <a:buNone/>
            </a:pPr>
            <a:r>
              <a:rPr lang="en-US" dirty="0"/>
              <a:t>Curriculum serves as a mirror when it reflects individuals and their experiences back to themselves</a:t>
            </a:r>
          </a:p>
          <a:p>
            <a:pPr marL="0" indent="0">
              <a:buNone/>
            </a:pPr>
            <a:endParaRPr lang="en-US" dirty="0"/>
          </a:p>
          <a:p>
            <a:pPr marL="0" indent="0" algn="ctr">
              <a:buNone/>
            </a:pPr>
            <a:r>
              <a:rPr lang="en-US" dirty="0">
                <a:solidFill>
                  <a:schemeClr val="tx1"/>
                </a:solidFill>
              </a:rPr>
              <a:t>and at the same time</a:t>
            </a:r>
          </a:p>
          <a:p>
            <a:pPr marL="0" indent="0" algn="ctr">
              <a:buNone/>
            </a:pPr>
            <a:endParaRPr lang="en-US" dirty="0">
              <a:solidFill>
                <a:schemeClr val="tx1"/>
              </a:solidFill>
            </a:endParaRPr>
          </a:p>
          <a:p>
            <a:endParaRPr lang="en-US" dirty="0"/>
          </a:p>
          <a:p>
            <a:pPr marL="0" indent="0">
              <a:buNone/>
            </a:pPr>
            <a:r>
              <a:rPr lang="en-US" dirty="0"/>
              <a:t>Curriculum serves as a window when it introduces and provides the opportunity to understand the experiences and perspectives of those who possess different identities</a:t>
            </a:r>
            <a:endParaRPr lang="en-US" sz="700" dirty="0"/>
          </a:p>
          <a:p>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 y="2740519"/>
            <a:ext cx="1539911" cy="15399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713" y="2755759"/>
            <a:ext cx="1713087" cy="1501388"/>
          </a:xfrm>
          <a:prstGeom prst="rect">
            <a:avLst/>
          </a:prstGeom>
        </p:spPr>
      </p:pic>
    </p:spTree>
    <p:extLst>
      <p:ext uri="{BB962C8B-B14F-4D97-AF65-F5344CB8AC3E}">
        <p14:creationId xmlns:p14="http://schemas.microsoft.com/office/powerpoint/2010/main" val="157801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8B07-5055-6042-9058-11CA1092D49D}"/>
              </a:ext>
            </a:extLst>
          </p:cNvPr>
          <p:cNvSpPr>
            <a:spLocks noGrp="1"/>
          </p:cNvSpPr>
          <p:nvPr>
            <p:ph type="title"/>
          </p:nvPr>
        </p:nvSpPr>
        <p:spPr/>
        <p:txBody>
          <a:bodyPr>
            <a:normAutofit fontScale="90000"/>
          </a:bodyPr>
          <a:lstStyle/>
          <a:p>
            <a:r>
              <a:rPr lang="en-US" dirty="0">
                <a:solidFill>
                  <a:srgbClr val="C00000"/>
                </a:solidFill>
              </a:rPr>
              <a:t>Benefits of curriculum inclusion - window</a:t>
            </a:r>
          </a:p>
        </p:txBody>
      </p:sp>
      <p:sp>
        <p:nvSpPr>
          <p:cNvPr id="3" name="Content Placeholder 2">
            <a:extLst>
              <a:ext uri="{FF2B5EF4-FFF2-40B4-BE49-F238E27FC236}">
                <a16:creationId xmlns:a16="http://schemas.microsoft.com/office/drawing/2014/main" id="{6D9D2F76-C087-144E-957F-4E54A09240CD}"/>
              </a:ext>
            </a:extLst>
          </p:cNvPr>
          <p:cNvSpPr>
            <a:spLocks noGrp="1"/>
          </p:cNvSpPr>
          <p:nvPr>
            <p:ph idx="1"/>
          </p:nvPr>
        </p:nvSpPr>
        <p:spPr/>
        <p:txBody>
          <a:bodyPr>
            <a:normAutofit lnSpcReduction="10000"/>
          </a:bodyPr>
          <a:lstStyle/>
          <a:p>
            <a:pPr marL="0" indent="0">
              <a:buNone/>
            </a:pPr>
            <a:r>
              <a:rPr lang="en-US" dirty="0"/>
              <a:t>For all students</a:t>
            </a:r>
          </a:p>
          <a:p>
            <a:pPr lvl="1"/>
            <a:r>
              <a:rPr lang="en-US" dirty="0"/>
              <a:t>inclusive and accurate accounts of history</a:t>
            </a:r>
          </a:p>
          <a:p>
            <a:pPr marL="342900" lvl="1" indent="0">
              <a:buNone/>
            </a:pPr>
            <a:endParaRPr lang="en-US" dirty="0"/>
          </a:p>
          <a:p>
            <a:pPr lvl="1"/>
            <a:r>
              <a:rPr lang="en-US" dirty="0"/>
              <a:t>better understanding of LGBTQ people and their stories, their historic contributions, and their current realities</a:t>
            </a:r>
          </a:p>
          <a:p>
            <a:pPr lvl="1"/>
            <a:endParaRPr lang="en-US" dirty="0"/>
          </a:p>
          <a:p>
            <a:pPr lvl="1"/>
            <a:r>
              <a:rPr lang="en-US" dirty="0"/>
              <a:t>promotes acceptance</a:t>
            </a:r>
          </a:p>
          <a:p>
            <a:pPr marL="342900" lvl="1" indent="0">
              <a:buNone/>
            </a:pPr>
            <a:endParaRPr lang="en-US" dirty="0"/>
          </a:p>
        </p:txBody>
      </p:sp>
    </p:spTree>
    <p:extLst>
      <p:ext uri="{BB962C8B-B14F-4D97-AF65-F5344CB8AC3E}">
        <p14:creationId xmlns:p14="http://schemas.microsoft.com/office/powerpoint/2010/main" val="81654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AFFB-9C87-164F-B0D1-1D09515B9DA9}"/>
              </a:ext>
            </a:extLst>
          </p:cNvPr>
          <p:cNvSpPr>
            <a:spLocks noGrp="1"/>
          </p:cNvSpPr>
          <p:nvPr>
            <p:ph type="title"/>
          </p:nvPr>
        </p:nvSpPr>
        <p:spPr/>
        <p:txBody>
          <a:bodyPr>
            <a:normAutofit fontScale="90000"/>
          </a:bodyPr>
          <a:lstStyle/>
          <a:p>
            <a:r>
              <a:rPr lang="en-US" dirty="0">
                <a:solidFill>
                  <a:srgbClr val="C00000"/>
                </a:solidFill>
              </a:rPr>
              <a:t>Benefits of curriculum inclusion - mirror</a:t>
            </a:r>
          </a:p>
        </p:txBody>
      </p:sp>
      <p:sp>
        <p:nvSpPr>
          <p:cNvPr id="3" name="Content Placeholder 2">
            <a:extLst>
              <a:ext uri="{FF2B5EF4-FFF2-40B4-BE49-F238E27FC236}">
                <a16:creationId xmlns:a16="http://schemas.microsoft.com/office/drawing/2014/main" id="{DEFCB56E-89ED-CC48-98E0-2AFB751C1CC1}"/>
              </a:ext>
            </a:extLst>
          </p:cNvPr>
          <p:cNvSpPr>
            <a:spLocks noGrp="1"/>
          </p:cNvSpPr>
          <p:nvPr>
            <p:ph idx="1"/>
          </p:nvPr>
        </p:nvSpPr>
        <p:spPr/>
        <p:txBody>
          <a:bodyPr/>
          <a:lstStyle/>
          <a:p>
            <a:pPr marL="0" indent="0">
              <a:buNone/>
            </a:pPr>
            <a:r>
              <a:rPr lang="en-US" dirty="0"/>
              <a:t>For LGBTQ students</a:t>
            </a:r>
          </a:p>
          <a:p>
            <a:pPr lvl="1"/>
            <a:r>
              <a:rPr lang="en-US" dirty="0"/>
              <a:t>validates their existence and experiences</a:t>
            </a:r>
          </a:p>
          <a:p>
            <a:pPr lvl="1"/>
            <a:r>
              <a:rPr lang="en-US" dirty="0"/>
              <a:t>reinforces their value and self-worth</a:t>
            </a:r>
          </a:p>
          <a:p>
            <a:pPr lvl="1"/>
            <a:r>
              <a:rPr lang="en-US" dirty="0"/>
              <a:t>provides space for their voices</a:t>
            </a:r>
          </a:p>
          <a:p>
            <a:pPr lvl="1"/>
            <a:r>
              <a:rPr lang="en-US" dirty="0"/>
              <a:t>offers a mirror to reflect this identity</a:t>
            </a:r>
          </a:p>
        </p:txBody>
      </p:sp>
    </p:spTree>
    <p:extLst>
      <p:ext uri="{BB962C8B-B14F-4D97-AF65-F5344CB8AC3E}">
        <p14:creationId xmlns:p14="http://schemas.microsoft.com/office/powerpoint/2010/main" val="264759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17685"/>
          </a:xfrm>
        </p:spPr>
        <p:txBody>
          <a:bodyPr/>
          <a:lstStyle/>
          <a:p>
            <a:pPr algn="ctr"/>
            <a:r>
              <a:rPr lang="en-CA" b="1" dirty="0">
                <a:solidFill>
                  <a:srgbClr val="AF272F"/>
                </a:solidFill>
              </a:rPr>
              <a:t>LINC Themes:</a:t>
            </a:r>
          </a:p>
        </p:txBody>
      </p:sp>
      <p:sp>
        <p:nvSpPr>
          <p:cNvPr id="3" name="Content Placeholder 2"/>
          <p:cNvSpPr>
            <a:spLocks noGrp="1"/>
          </p:cNvSpPr>
          <p:nvPr>
            <p:ph idx="1"/>
          </p:nvPr>
        </p:nvSpPr>
        <p:spPr>
          <a:xfrm>
            <a:off x="780728" y="1385658"/>
            <a:ext cx="3956175" cy="4876800"/>
          </a:xfrm>
        </p:spPr>
        <p:txBody>
          <a:bodyPr>
            <a:normAutofit fontScale="92500" lnSpcReduction="20000"/>
          </a:bodyPr>
          <a:lstStyle/>
          <a:p>
            <a:pPr marL="0" indent="0">
              <a:buNone/>
            </a:pPr>
            <a:r>
              <a:rPr lang="en-CA" sz="2800" dirty="0">
                <a:solidFill>
                  <a:schemeClr val="tx1">
                    <a:lumMod val="50000"/>
                    <a:lumOff val="50000"/>
                  </a:schemeClr>
                </a:solidFill>
              </a:rPr>
              <a:t>Education</a:t>
            </a:r>
          </a:p>
          <a:p>
            <a:pPr marL="0" indent="0">
              <a:buNone/>
            </a:pPr>
            <a:r>
              <a:rPr lang="en-CA" sz="2800" dirty="0">
                <a:solidFill>
                  <a:schemeClr val="tx1">
                    <a:lumMod val="50000"/>
                    <a:lumOff val="50000"/>
                  </a:schemeClr>
                </a:solidFill>
              </a:rPr>
              <a:t>Finances</a:t>
            </a:r>
          </a:p>
          <a:p>
            <a:pPr marL="0" indent="0">
              <a:buNone/>
            </a:pPr>
            <a:r>
              <a:rPr lang="en-CA" sz="2800" dirty="0">
                <a:solidFill>
                  <a:schemeClr val="tx1">
                    <a:lumMod val="50000"/>
                    <a:lumOff val="50000"/>
                  </a:schemeClr>
                </a:solidFill>
              </a:rPr>
              <a:t>Health</a:t>
            </a:r>
          </a:p>
          <a:p>
            <a:pPr marL="0" indent="0">
              <a:buNone/>
            </a:pPr>
            <a:r>
              <a:rPr lang="en-CA" sz="2800" dirty="0">
                <a:solidFill>
                  <a:schemeClr val="tx1">
                    <a:lumMod val="50000"/>
                    <a:lumOff val="50000"/>
                  </a:schemeClr>
                </a:solidFill>
              </a:rPr>
              <a:t>History</a:t>
            </a:r>
          </a:p>
          <a:p>
            <a:pPr marL="0" indent="0">
              <a:buNone/>
            </a:pPr>
            <a:r>
              <a:rPr lang="en-CA" sz="2800" dirty="0">
                <a:solidFill>
                  <a:schemeClr val="tx1">
                    <a:lumMod val="50000"/>
                    <a:lumOff val="50000"/>
                  </a:schemeClr>
                </a:solidFill>
              </a:rPr>
              <a:t>Family</a:t>
            </a:r>
          </a:p>
          <a:p>
            <a:pPr marL="0" indent="0">
              <a:buNone/>
            </a:pPr>
            <a:r>
              <a:rPr lang="en-CA" sz="2800" dirty="0">
                <a:solidFill>
                  <a:schemeClr val="tx1">
                    <a:lumMod val="50000"/>
                    <a:lumOff val="50000"/>
                  </a:schemeClr>
                </a:solidFill>
              </a:rPr>
              <a:t>Employment</a:t>
            </a:r>
          </a:p>
          <a:p>
            <a:pPr marL="0" indent="0">
              <a:buNone/>
            </a:pPr>
            <a:r>
              <a:rPr lang="en-CA" sz="2800" dirty="0">
                <a:solidFill>
                  <a:schemeClr val="tx1">
                    <a:lumMod val="50000"/>
                    <a:lumOff val="50000"/>
                  </a:schemeClr>
                </a:solidFill>
              </a:rPr>
              <a:t>Geography</a:t>
            </a:r>
          </a:p>
          <a:p>
            <a:pPr marL="0" indent="0">
              <a:buNone/>
            </a:pPr>
            <a:r>
              <a:rPr lang="en-CA" sz="2800" dirty="0">
                <a:solidFill>
                  <a:schemeClr val="tx1">
                    <a:lumMod val="50000"/>
                    <a:lumOff val="50000"/>
                  </a:schemeClr>
                </a:solidFill>
              </a:rPr>
              <a:t>Housing</a:t>
            </a:r>
          </a:p>
          <a:p>
            <a:pPr marL="0" indent="0">
              <a:buNone/>
            </a:pPr>
            <a:r>
              <a:rPr lang="en-CA" sz="2800" dirty="0">
                <a:solidFill>
                  <a:schemeClr val="tx1">
                    <a:lumMod val="50000"/>
                    <a:lumOff val="50000"/>
                  </a:schemeClr>
                </a:solidFill>
              </a:rPr>
              <a:t>Living in Canada</a:t>
            </a:r>
          </a:p>
          <a:p>
            <a:pPr marL="0" indent="0">
              <a:buNone/>
            </a:pPr>
            <a:r>
              <a:rPr lang="en-CA" sz="2800" dirty="0">
                <a:solidFill>
                  <a:schemeClr val="tx1">
                    <a:lumMod val="50000"/>
                    <a:lumOff val="50000"/>
                  </a:schemeClr>
                </a:solidFill>
              </a:rPr>
              <a:t>Community</a:t>
            </a:r>
          </a:p>
          <a:p>
            <a:pPr marL="0" indent="0">
              <a:buNone/>
            </a:pPr>
            <a:r>
              <a:rPr lang="en-CA" sz="2800" dirty="0">
                <a:solidFill>
                  <a:schemeClr val="tx1">
                    <a:lumMod val="50000"/>
                    <a:lumOff val="50000"/>
                  </a:schemeClr>
                </a:solidFill>
              </a:rPr>
              <a:t>Government and Law</a:t>
            </a:r>
          </a:p>
          <a:p>
            <a:pPr marL="0" indent="0">
              <a:buNone/>
            </a:pPr>
            <a:r>
              <a:rPr lang="en-CA" sz="2800" dirty="0">
                <a:solidFill>
                  <a:schemeClr val="tx1">
                    <a:lumMod val="50000"/>
                    <a:lumOff val="50000"/>
                  </a:schemeClr>
                </a:solidFill>
              </a:rPr>
              <a:t>Being a Consumer</a:t>
            </a:r>
          </a:p>
        </p:txBody>
      </p:sp>
      <p:pic>
        <p:nvPicPr>
          <p:cNvPr id="5" name="Picture 4" descr="Norquest_CMYK_small.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6165304"/>
            <a:ext cx="914400" cy="36880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2CA29-BFFD-4BE7-B9D5-C5EC3A15D088}" type="slidenum">
              <a:rPr kumimoji="0" lang="en-US" sz="900" b="0" i="0" u="none" strike="noStrike" kern="1200" cap="none" spc="0" normalizeH="0" baseline="0" noProof="0" smtClean="0">
                <a:ln>
                  <a:noFill/>
                </a:ln>
                <a:solidFill>
                  <a:srgbClr val="010101">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10101">
                  <a:tint val="75000"/>
                </a:srgbClr>
              </a:solidFill>
              <a:effectLst/>
              <a:uLnTx/>
              <a:uFillTx/>
              <a:latin typeface="Verdana"/>
              <a:ea typeface="+mn-ea"/>
              <a:cs typeface="+mn-cs"/>
            </a:endParaRPr>
          </a:p>
        </p:txBody>
      </p:sp>
      <p:sp>
        <p:nvSpPr>
          <p:cNvPr id="6" name="Rectangle 5"/>
          <p:cNvSpPr/>
          <p:nvPr/>
        </p:nvSpPr>
        <p:spPr>
          <a:xfrm>
            <a:off x="4888981" y="2173945"/>
            <a:ext cx="4583561" cy="1384995"/>
          </a:xfrm>
          <a:prstGeom prst="rect">
            <a:avLst/>
          </a:prstGeom>
        </p:spPr>
        <p:txBody>
          <a:bodyPr wrap="square">
            <a:spAutoFit/>
          </a:bodyPr>
          <a:lstStyle/>
          <a:p>
            <a:r>
              <a:rPr lang="en-CA" sz="2800" b="1" dirty="0">
                <a:solidFill>
                  <a:srgbClr val="DC8633"/>
                </a:solidFill>
              </a:rPr>
              <a:t>How can we include LGBTQ content in these themes?</a:t>
            </a:r>
          </a:p>
        </p:txBody>
      </p:sp>
      <p:sp>
        <p:nvSpPr>
          <p:cNvPr id="9" name="Right Brace 8"/>
          <p:cNvSpPr/>
          <p:nvPr/>
        </p:nvSpPr>
        <p:spPr>
          <a:xfrm>
            <a:off x="4210493" y="1385658"/>
            <a:ext cx="723014" cy="454730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041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
                                            <p:txEl>
                                              <p:pRg st="3" end="3"/>
                                            </p:txEl>
                                          </p:spTgt>
                                        </p:tgtEl>
                                      </p:cBhvr>
                                    </p:animEffect>
                                    <p:set>
                                      <p:cBhvr>
                                        <p:cTn id="2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
                                            <p:txEl>
                                              <p:pRg st="4" end="4"/>
                                            </p:txEl>
                                          </p:spTgt>
                                        </p:tgtEl>
                                      </p:cBhvr>
                                    </p:animEffect>
                                    <p:set>
                                      <p:cBhvr>
                                        <p:cTn id="3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xEl>
                                              <p:pRg st="5" end="5"/>
                                            </p:txEl>
                                          </p:spTgt>
                                        </p:tgtEl>
                                      </p:cBhvr>
                                    </p:animEffect>
                                    <p:set>
                                      <p:cBhvr>
                                        <p:cTn id="37"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xEl>
                                              <p:pRg st="6" end="6"/>
                                            </p:txEl>
                                          </p:spTgt>
                                        </p:tgtEl>
                                      </p:cBhvr>
                                    </p:animEffect>
                                    <p:set>
                                      <p:cBhvr>
                                        <p:cTn id="4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
                                            <p:txEl>
                                              <p:pRg st="7" end="7"/>
                                            </p:txEl>
                                          </p:spTgt>
                                        </p:tgtEl>
                                      </p:cBhvr>
                                    </p:animEffect>
                                    <p:set>
                                      <p:cBhvr>
                                        <p:cTn id="47"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
                                            <p:txEl>
                                              <p:pRg st="8" end="8"/>
                                            </p:txEl>
                                          </p:spTgt>
                                        </p:tgtEl>
                                      </p:cBhvr>
                                    </p:animEffect>
                                    <p:set>
                                      <p:cBhvr>
                                        <p:cTn id="5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
                                            <p:txEl>
                                              <p:pRg st="9" end="9"/>
                                            </p:txEl>
                                          </p:spTgt>
                                        </p:tgtEl>
                                      </p:cBhvr>
                                    </p:animEffect>
                                    <p:set>
                                      <p:cBhvr>
                                        <p:cTn id="57"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
                                            <p:txEl>
                                              <p:pRg st="10" end="10"/>
                                            </p:txEl>
                                          </p:spTgt>
                                        </p:tgtEl>
                                      </p:cBhvr>
                                    </p:animEffect>
                                    <p:set>
                                      <p:cBhvr>
                                        <p:cTn id="62"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
                                            <p:txEl>
                                              <p:pRg st="11" end="11"/>
                                            </p:txEl>
                                          </p:spTgt>
                                        </p:tgtEl>
                                      </p:cBhvr>
                                    </p:animEffect>
                                    <p:set>
                                      <p:cBhvr>
                                        <p:cTn id="67"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b="1" dirty="0">
              <a:solidFill>
                <a:schemeClr val="tx2"/>
              </a:solidFill>
            </a:endParaRPr>
          </a:p>
          <a:p>
            <a:pPr marL="0" indent="0" algn="ctr">
              <a:buNone/>
            </a:pPr>
            <a:r>
              <a:rPr lang="en-US" sz="4400" b="1" dirty="0">
                <a:solidFill>
                  <a:schemeClr val="tx2"/>
                </a:solidFill>
              </a:rPr>
              <a:t>Themes </a:t>
            </a:r>
          </a:p>
          <a:p>
            <a:pPr marL="0" indent="0" algn="ctr">
              <a:buNone/>
            </a:pPr>
            <a:r>
              <a:rPr lang="en-US" sz="4400" b="1" dirty="0">
                <a:solidFill>
                  <a:schemeClr val="tx2"/>
                </a:solidFill>
              </a:rPr>
              <a:t>Brainstorming </a:t>
            </a:r>
          </a:p>
          <a:p>
            <a:pPr marL="0" indent="0" algn="ctr">
              <a:buNone/>
            </a:pPr>
            <a:r>
              <a:rPr lang="en-US" sz="4400" b="1" dirty="0">
                <a:solidFill>
                  <a:schemeClr val="tx2"/>
                </a:solidFill>
              </a:rPr>
              <a:t>Activity</a:t>
            </a:r>
          </a:p>
        </p:txBody>
      </p:sp>
    </p:spTree>
    <p:extLst>
      <p:ext uri="{BB962C8B-B14F-4D97-AF65-F5344CB8AC3E}">
        <p14:creationId xmlns:p14="http://schemas.microsoft.com/office/powerpoint/2010/main" val="2228287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AC7D-8AA6-7047-942A-1FB4040D622F}"/>
              </a:ext>
            </a:extLst>
          </p:cNvPr>
          <p:cNvSpPr>
            <a:spLocks noGrp="1"/>
          </p:cNvSpPr>
          <p:nvPr>
            <p:ph type="title"/>
          </p:nvPr>
        </p:nvSpPr>
        <p:spPr/>
        <p:txBody>
          <a:bodyPr>
            <a:normAutofit fontScale="90000"/>
          </a:bodyPr>
          <a:lstStyle/>
          <a:p>
            <a:r>
              <a:rPr lang="en-US" sz="4400" dirty="0">
                <a:solidFill>
                  <a:srgbClr val="C00000"/>
                </a:solidFill>
                <a:ea typeface="Verdana" panose="020B0604030504040204" pitchFamily="34" charset="0"/>
                <a:cs typeface="Verdana" panose="020B0604030504040204" pitchFamily="34" charset="0"/>
              </a:rPr>
              <a:t>Overview and objective</a:t>
            </a:r>
          </a:p>
        </p:txBody>
      </p:sp>
      <p:sp>
        <p:nvSpPr>
          <p:cNvPr id="3" name="Content Placeholder 2">
            <a:extLst>
              <a:ext uri="{FF2B5EF4-FFF2-40B4-BE49-F238E27FC236}">
                <a16:creationId xmlns:a16="http://schemas.microsoft.com/office/drawing/2014/main" id="{17FA4078-4148-2044-AC48-24BEC1943C58}"/>
              </a:ext>
            </a:extLst>
          </p:cNvPr>
          <p:cNvSpPr>
            <a:spLocks noGrp="1"/>
          </p:cNvSpPr>
          <p:nvPr>
            <p:ph idx="1"/>
          </p:nvPr>
        </p:nvSpPr>
        <p:spPr>
          <a:xfrm>
            <a:off x="774915" y="1600200"/>
            <a:ext cx="8167607" cy="4870938"/>
          </a:xfrm>
        </p:spPr>
        <p:txBody>
          <a:bodyPr>
            <a:normAutofit fontScale="92500" lnSpcReduction="10000"/>
          </a:bodyPr>
          <a:lstStyle/>
          <a:p>
            <a:r>
              <a:rPr lang="en-US" dirty="0"/>
              <a:t>Background </a:t>
            </a:r>
          </a:p>
          <a:p>
            <a:r>
              <a:rPr lang="en-US" dirty="0"/>
              <a:t>Understanding your needs</a:t>
            </a:r>
          </a:p>
          <a:p>
            <a:r>
              <a:rPr lang="en-US" dirty="0"/>
              <a:t>LGBTQ in LINC themes</a:t>
            </a:r>
          </a:p>
          <a:p>
            <a:r>
              <a:rPr lang="en-US" dirty="0"/>
              <a:t>Classroom scenarios</a:t>
            </a:r>
          </a:p>
          <a:p>
            <a:r>
              <a:rPr lang="en-US" dirty="0"/>
              <a:t>How you can be an ally</a:t>
            </a:r>
          </a:p>
          <a:p>
            <a:r>
              <a:rPr lang="en-US" dirty="0"/>
              <a:t>Questions</a:t>
            </a:r>
          </a:p>
          <a:p>
            <a:pPr marL="0" indent="0">
              <a:buNone/>
            </a:pPr>
            <a:endParaRPr lang="en-US" dirty="0"/>
          </a:p>
          <a:p>
            <a:pPr marL="0" indent="0">
              <a:buNone/>
            </a:pPr>
            <a:r>
              <a:rPr lang="en-US" dirty="0"/>
              <a:t>To enhance learning by creating a safe and inclusive classroom where all students feel they belong.</a:t>
            </a:r>
            <a:endParaRPr lang="en-CA" dirty="0"/>
          </a:p>
          <a:p>
            <a:endParaRPr lang="en-US" dirty="0"/>
          </a:p>
        </p:txBody>
      </p:sp>
      <p:pic>
        <p:nvPicPr>
          <p:cNvPr id="9" name="Picture 8">
            <a:extLst>
              <a:ext uri="{FF2B5EF4-FFF2-40B4-BE49-F238E27FC236}">
                <a16:creationId xmlns:a16="http://schemas.microsoft.com/office/drawing/2014/main" id="{C12DB827-53F5-426B-AB81-165AD269A6E6}"/>
              </a:ext>
            </a:extLst>
          </p:cNvPr>
          <p:cNvPicPr>
            <a:picLocks noChangeAspect="1"/>
          </p:cNvPicPr>
          <p:nvPr/>
        </p:nvPicPr>
        <p:blipFill>
          <a:blip r:embed="rId2"/>
          <a:stretch>
            <a:fillRect/>
          </a:stretch>
        </p:blipFill>
        <p:spPr>
          <a:xfrm>
            <a:off x="6796035" y="2094209"/>
            <a:ext cx="1238250" cy="2019300"/>
          </a:xfrm>
          <a:prstGeom prst="rect">
            <a:avLst/>
          </a:prstGeom>
        </p:spPr>
      </p:pic>
      <p:sp>
        <p:nvSpPr>
          <p:cNvPr id="10" name="Arrow: Curved Left 5">
            <a:extLst>
              <a:ext uri="{FF2B5EF4-FFF2-40B4-BE49-F238E27FC236}">
                <a16:creationId xmlns:a16="http://schemas.microsoft.com/office/drawing/2014/main" id="{83866908-64E8-482E-83C5-B3BCFC0EC19D}"/>
              </a:ext>
            </a:extLst>
          </p:cNvPr>
          <p:cNvSpPr/>
          <p:nvPr/>
        </p:nvSpPr>
        <p:spPr>
          <a:xfrm rot="913103">
            <a:off x="7113772" y="1246097"/>
            <a:ext cx="1090350" cy="4097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1" name="Picture 10">
            <a:extLst>
              <a:ext uri="{FF2B5EF4-FFF2-40B4-BE49-F238E27FC236}">
                <a16:creationId xmlns:a16="http://schemas.microsoft.com/office/drawing/2014/main" id="{2823EC51-3D95-4719-9963-A40695338039}"/>
              </a:ext>
            </a:extLst>
          </p:cNvPr>
          <p:cNvPicPr>
            <a:picLocks noChangeAspect="1"/>
          </p:cNvPicPr>
          <p:nvPr/>
        </p:nvPicPr>
        <p:blipFill rotWithShape="1">
          <a:blip r:embed="rId2"/>
          <a:srcRect l="34519" t="1355" r="6673" b="32449"/>
          <a:stretch/>
        </p:blipFill>
        <p:spPr>
          <a:xfrm rot="1550040">
            <a:off x="6960463" y="3178926"/>
            <a:ext cx="728185" cy="1336729"/>
          </a:xfrm>
          <a:prstGeom prst="rect">
            <a:avLst/>
          </a:prstGeom>
        </p:spPr>
      </p:pic>
    </p:spTree>
    <p:extLst>
      <p:ext uri="{BB962C8B-B14F-4D97-AF65-F5344CB8AC3E}">
        <p14:creationId xmlns:p14="http://schemas.microsoft.com/office/powerpoint/2010/main" val="329494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C6C9-541E-D146-9074-E7D5EB3288B9}"/>
              </a:ext>
            </a:extLst>
          </p:cNvPr>
          <p:cNvSpPr>
            <a:spLocks noGrp="1"/>
          </p:cNvSpPr>
          <p:nvPr>
            <p:ph type="title"/>
          </p:nvPr>
        </p:nvSpPr>
        <p:spPr/>
        <p:txBody>
          <a:bodyPr/>
          <a:lstStyle/>
          <a:p>
            <a:r>
              <a:rPr lang="en-US" dirty="0">
                <a:solidFill>
                  <a:srgbClr val="AF272F"/>
                </a:solidFill>
              </a:rPr>
              <a:t>For discussion:</a:t>
            </a:r>
          </a:p>
        </p:txBody>
      </p:sp>
      <p:sp>
        <p:nvSpPr>
          <p:cNvPr id="3" name="Content Placeholder 2">
            <a:extLst>
              <a:ext uri="{FF2B5EF4-FFF2-40B4-BE49-F238E27FC236}">
                <a16:creationId xmlns:a16="http://schemas.microsoft.com/office/drawing/2014/main" id="{12FBDEB0-ECC8-B24C-8E98-693B15939BFD}"/>
              </a:ext>
            </a:extLst>
          </p:cNvPr>
          <p:cNvSpPr>
            <a:spLocks noGrp="1"/>
          </p:cNvSpPr>
          <p:nvPr>
            <p:ph idx="1"/>
          </p:nvPr>
        </p:nvSpPr>
        <p:spPr/>
        <p:txBody>
          <a:bodyPr>
            <a:normAutofit fontScale="85000" lnSpcReduction="20000"/>
          </a:bodyPr>
          <a:lstStyle/>
          <a:p>
            <a:pPr indent="-228600">
              <a:buAutoNum type="arabicParenR"/>
            </a:pPr>
            <a:r>
              <a:rPr lang="en-US" dirty="0"/>
              <a:t>What are some activities or information I could include about LGBTQ issues for this topic?</a:t>
            </a:r>
          </a:p>
          <a:p>
            <a:pPr indent="-228600">
              <a:buAutoNum type="arabicParenR"/>
            </a:pPr>
            <a:endParaRPr lang="en-US" dirty="0"/>
          </a:p>
          <a:p>
            <a:pPr indent="-228600">
              <a:buAutoNum type="arabicParenR"/>
            </a:pPr>
            <a:r>
              <a:rPr lang="en-US" dirty="0"/>
              <a:t>Is there anything in this theme that could make LGBTQ students uncomfortable sharing? If so, how can I offer an alternative to that activity?</a:t>
            </a:r>
          </a:p>
          <a:p>
            <a:pPr indent="-228600">
              <a:buAutoNum type="arabicParenR"/>
            </a:pPr>
            <a:endParaRPr lang="en-US" dirty="0"/>
          </a:p>
          <a:p>
            <a:pPr indent="-228600">
              <a:buAutoNum type="arabicParenR"/>
            </a:pPr>
            <a:r>
              <a:rPr lang="en-US" dirty="0"/>
              <a:t>What additional information do I need to ensure that this activity is successful?</a:t>
            </a:r>
          </a:p>
          <a:p>
            <a:endParaRPr lang="en-US" dirty="0"/>
          </a:p>
        </p:txBody>
      </p:sp>
    </p:spTree>
    <p:extLst>
      <p:ext uri="{BB962C8B-B14F-4D97-AF65-F5344CB8AC3E}">
        <p14:creationId xmlns:p14="http://schemas.microsoft.com/office/powerpoint/2010/main" val="348798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EE82-F6CA-FA43-8797-84316849FF19}"/>
              </a:ext>
            </a:extLst>
          </p:cNvPr>
          <p:cNvSpPr>
            <a:spLocks noGrp="1"/>
          </p:cNvSpPr>
          <p:nvPr>
            <p:ph type="title"/>
          </p:nvPr>
        </p:nvSpPr>
        <p:spPr/>
        <p:txBody>
          <a:bodyPr>
            <a:normAutofit fontScale="90000"/>
          </a:bodyPr>
          <a:lstStyle/>
          <a:p>
            <a:r>
              <a:rPr lang="en-US" dirty="0">
                <a:solidFill>
                  <a:srgbClr val="AF272F"/>
                </a:solidFill>
              </a:rPr>
              <a:t>General course content</a:t>
            </a:r>
          </a:p>
        </p:txBody>
      </p:sp>
      <p:sp>
        <p:nvSpPr>
          <p:cNvPr id="3" name="Content Placeholder 2">
            <a:extLst>
              <a:ext uri="{FF2B5EF4-FFF2-40B4-BE49-F238E27FC236}">
                <a16:creationId xmlns:a16="http://schemas.microsoft.com/office/drawing/2014/main" id="{ED29E0D7-E598-1841-AABD-91F8FC7C2D67}"/>
              </a:ext>
            </a:extLst>
          </p:cNvPr>
          <p:cNvSpPr>
            <a:spLocks noGrp="1"/>
          </p:cNvSpPr>
          <p:nvPr>
            <p:ph idx="1"/>
          </p:nvPr>
        </p:nvSpPr>
        <p:spPr>
          <a:xfrm>
            <a:off x="1066800" y="1417638"/>
            <a:ext cx="7620000" cy="5246633"/>
          </a:xfrm>
        </p:spPr>
        <p:txBody>
          <a:bodyPr>
            <a:normAutofit fontScale="70000" lnSpcReduction="20000"/>
          </a:bodyPr>
          <a:lstStyle/>
          <a:p>
            <a:pPr marL="0" indent="0">
              <a:buNone/>
            </a:pPr>
            <a:r>
              <a:rPr lang="en-US" dirty="0"/>
              <a:t>Orientation</a:t>
            </a:r>
          </a:p>
          <a:p>
            <a:pPr marL="857250" lvl="1" indent="-457200"/>
            <a:r>
              <a:rPr lang="en-US" sz="2600" dirty="0">
                <a:solidFill>
                  <a:schemeClr val="tx1"/>
                </a:solidFill>
              </a:rPr>
              <a:t>bathrooms at </a:t>
            </a:r>
            <a:r>
              <a:rPr lang="en-US" sz="2600" dirty="0" err="1">
                <a:solidFill>
                  <a:schemeClr val="tx1"/>
                </a:solidFill>
              </a:rPr>
              <a:t>NorQuest</a:t>
            </a:r>
            <a:r>
              <a:rPr lang="en-US" sz="2600" dirty="0">
                <a:solidFill>
                  <a:schemeClr val="tx1"/>
                </a:solidFill>
              </a:rPr>
              <a:t> are labelled men, women, and all gender/gender inclusive</a:t>
            </a:r>
          </a:p>
          <a:p>
            <a:pPr marL="857250" lvl="1" indent="-457200"/>
            <a:r>
              <a:rPr lang="en-US" sz="2600" dirty="0">
                <a:solidFill>
                  <a:schemeClr val="tx1"/>
                </a:solidFill>
              </a:rPr>
              <a:t>diversity and inclusion statement</a:t>
            </a:r>
          </a:p>
          <a:p>
            <a:pPr marL="857250" lvl="1" indent="-457200"/>
            <a:r>
              <a:rPr lang="en-US" sz="2600" dirty="0">
                <a:solidFill>
                  <a:schemeClr val="tx1"/>
                </a:solidFill>
              </a:rPr>
              <a:t>rules for respectful communication</a:t>
            </a:r>
          </a:p>
          <a:p>
            <a:pPr marL="0" indent="0">
              <a:buNone/>
            </a:pPr>
            <a:endParaRPr lang="en-US" sz="2400" dirty="0">
              <a:solidFill>
                <a:schemeClr val="tx1"/>
              </a:solidFill>
            </a:endParaRPr>
          </a:p>
          <a:p>
            <a:pPr marL="0" indent="0">
              <a:buNone/>
            </a:pPr>
            <a:r>
              <a:rPr lang="en-US" dirty="0"/>
              <a:t>News </a:t>
            </a:r>
            <a:r>
              <a:rPr lang="en-US" dirty="0" smtClean="0"/>
              <a:t>stories/Current events</a:t>
            </a:r>
            <a:endParaRPr lang="en-US" dirty="0"/>
          </a:p>
          <a:p>
            <a:pPr marL="857250" lvl="1" indent="-457200"/>
            <a:r>
              <a:rPr lang="en-US" sz="2600" dirty="0">
                <a:solidFill>
                  <a:schemeClr val="tx1"/>
                </a:solidFill>
              </a:rPr>
              <a:t>gay </a:t>
            </a:r>
            <a:r>
              <a:rPr lang="en-US" sz="2600" dirty="0" err="1">
                <a:solidFill>
                  <a:schemeClr val="tx1"/>
                </a:solidFill>
              </a:rPr>
              <a:t>olympians</a:t>
            </a:r>
            <a:r>
              <a:rPr lang="en-US" sz="2600" dirty="0">
                <a:solidFill>
                  <a:schemeClr val="tx1"/>
                </a:solidFill>
              </a:rPr>
              <a:t> coming out and serving as role </a:t>
            </a:r>
            <a:r>
              <a:rPr lang="en-US" sz="2600" dirty="0" smtClean="0">
                <a:solidFill>
                  <a:schemeClr val="tx1"/>
                </a:solidFill>
              </a:rPr>
              <a:t>models </a:t>
            </a:r>
            <a:r>
              <a:rPr lang="en-US" sz="2600" dirty="0">
                <a:solidFill>
                  <a:schemeClr val="tx1"/>
                </a:solidFill>
              </a:rPr>
              <a:t>for younger generations (Gus </a:t>
            </a:r>
            <a:r>
              <a:rPr lang="en-US" sz="2600" dirty="0" err="1">
                <a:solidFill>
                  <a:schemeClr val="tx1"/>
                </a:solidFill>
              </a:rPr>
              <a:t>Kenworthy</a:t>
            </a:r>
            <a:r>
              <a:rPr lang="en-US" sz="2600" dirty="0">
                <a:solidFill>
                  <a:schemeClr val="tx1"/>
                </a:solidFill>
              </a:rPr>
              <a:t>,  freestyle </a:t>
            </a:r>
            <a:r>
              <a:rPr lang="en-US" sz="2600" dirty="0" err="1">
                <a:solidFill>
                  <a:schemeClr val="tx1"/>
                </a:solidFill>
              </a:rPr>
              <a:t>skiier</a:t>
            </a:r>
            <a:r>
              <a:rPr lang="en-US" sz="2600" dirty="0">
                <a:solidFill>
                  <a:schemeClr val="tx1"/>
                </a:solidFill>
              </a:rPr>
              <a:t>)</a:t>
            </a:r>
          </a:p>
          <a:p>
            <a:pPr marL="857250" lvl="1" indent="-457200"/>
            <a:r>
              <a:rPr lang="en-US" sz="2600" dirty="0">
                <a:solidFill>
                  <a:schemeClr val="tx1"/>
                </a:solidFill>
              </a:rPr>
              <a:t>Prime minister Trudeau’s visit to EMCN </a:t>
            </a:r>
            <a:r>
              <a:rPr lang="en-US" sz="2600" dirty="0" smtClean="0">
                <a:solidFill>
                  <a:schemeClr val="tx1"/>
                </a:solidFill>
              </a:rPr>
              <a:t>to discuss </a:t>
            </a:r>
            <a:r>
              <a:rPr lang="en-US" sz="2600" dirty="0">
                <a:solidFill>
                  <a:schemeClr val="tx1"/>
                </a:solidFill>
              </a:rPr>
              <a:t>LGBTQ asylum seekers</a:t>
            </a:r>
          </a:p>
          <a:p>
            <a:pPr marL="857250" lvl="1" indent="-457200"/>
            <a:r>
              <a:rPr lang="en-US" sz="2600" dirty="0">
                <a:solidFill>
                  <a:schemeClr val="tx1"/>
                </a:solidFill>
              </a:rPr>
              <a:t>EMCN has new LGBTQ settlement worker</a:t>
            </a:r>
          </a:p>
          <a:p>
            <a:pPr marL="400050" lvl="1" indent="0">
              <a:buNone/>
            </a:pPr>
            <a:endParaRPr lang="en-US" sz="2200" dirty="0">
              <a:solidFill>
                <a:schemeClr val="tx1"/>
              </a:solidFill>
            </a:endParaRPr>
          </a:p>
          <a:p>
            <a:pPr marL="0" indent="0">
              <a:buNone/>
            </a:pPr>
            <a:r>
              <a:rPr lang="en-US" dirty="0"/>
              <a:t>Grammar </a:t>
            </a:r>
          </a:p>
          <a:p>
            <a:pPr marL="857250" lvl="1" indent="-457200"/>
            <a:r>
              <a:rPr lang="en-US" sz="2600" dirty="0"/>
              <a:t>include two female names or two male names when making examples</a:t>
            </a:r>
          </a:p>
          <a:p>
            <a:pPr marL="857250" lvl="1" indent="-457200"/>
            <a:r>
              <a:rPr lang="en-US" sz="2600" dirty="0"/>
              <a:t>pronouns  - he/she/they/</a:t>
            </a:r>
            <a:r>
              <a:rPr lang="en-US" sz="2600" dirty="0" err="1"/>
              <a:t>zim</a:t>
            </a:r>
            <a:r>
              <a:rPr lang="en-US" sz="2600" dirty="0"/>
              <a:t>/</a:t>
            </a:r>
            <a:r>
              <a:rPr lang="en-US" sz="2600" dirty="0" err="1"/>
              <a:t>zir</a:t>
            </a:r>
            <a:endParaRPr lang="en-US" sz="2600" dirty="0"/>
          </a:p>
          <a:p>
            <a:pPr marL="0" indent="0">
              <a:buNone/>
            </a:pPr>
            <a:endParaRPr lang="en-US" dirty="0"/>
          </a:p>
          <a:p>
            <a:pPr marL="0" indent="0">
              <a:buNone/>
            </a:pPr>
            <a:endParaRPr lang="en-US" dirty="0"/>
          </a:p>
          <a:p>
            <a:pPr marL="0" indent="0">
              <a:buNone/>
            </a:pPr>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3622259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0D6E-5B2C-734F-9D12-31ADF419A2C9}"/>
              </a:ext>
            </a:extLst>
          </p:cNvPr>
          <p:cNvSpPr>
            <a:spLocks noGrp="1"/>
          </p:cNvSpPr>
          <p:nvPr>
            <p:ph type="title"/>
          </p:nvPr>
        </p:nvSpPr>
        <p:spPr/>
        <p:txBody>
          <a:bodyPr/>
          <a:lstStyle/>
          <a:p>
            <a:r>
              <a:rPr lang="en-US" dirty="0">
                <a:solidFill>
                  <a:srgbClr val="AF272F"/>
                </a:solidFill>
              </a:rPr>
              <a:t>LINC themes</a:t>
            </a:r>
          </a:p>
        </p:txBody>
      </p:sp>
      <p:sp>
        <p:nvSpPr>
          <p:cNvPr id="3" name="Content Placeholder 2">
            <a:extLst>
              <a:ext uri="{FF2B5EF4-FFF2-40B4-BE49-F238E27FC236}">
                <a16:creationId xmlns:a16="http://schemas.microsoft.com/office/drawing/2014/main" id="{BEF04D31-58FA-8143-B897-8B66A9D4FAFF}"/>
              </a:ext>
            </a:extLst>
          </p:cNvPr>
          <p:cNvSpPr>
            <a:spLocks noGrp="1"/>
          </p:cNvSpPr>
          <p:nvPr>
            <p:ph idx="1"/>
          </p:nvPr>
        </p:nvSpPr>
        <p:spPr/>
        <p:txBody>
          <a:bodyPr>
            <a:normAutofit/>
          </a:bodyPr>
          <a:lstStyle/>
          <a:p>
            <a:pPr marL="0" indent="0">
              <a:buFont typeface="Arial"/>
              <a:buNone/>
            </a:pPr>
            <a:r>
              <a:rPr lang="en-US" dirty="0"/>
              <a:t>Education</a:t>
            </a:r>
          </a:p>
          <a:p>
            <a:pPr marL="857250" lvl="1" indent="-457200"/>
            <a:r>
              <a:rPr lang="en-US" dirty="0"/>
              <a:t>	</a:t>
            </a:r>
            <a:r>
              <a:rPr lang="en-CA" sz="2400" dirty="0" smtClean="0">
                <a:solidFill>
                  <a:srgbClr val="010101"/>
                </a:solidFill>
              </a:rPr>
              <a:t>GSAs</a:t>
            </a:r>
          </a:p>
          <a:p>
            <a:pPr marL="857250" lvl="1" indent="-457200"/>
            <a:r>
              <a:rPr lang="en-CA" sz="2400" dirty="0" smtClean="0">
                <a:solidFill>
                  <a:schemeClr val="tx1"/>
                </a:solidFill>
              </a:rPr>
              <a:t>transgender </a:t>
            </a:r>
            <a:r>
              <a:rPr lang="en-CA" sz="2400" dirty="0">
                <a:solidFill>
                  <a:schemeClr val="tx1"/>
                </a:solidFill>
              </a:rPr>
              <a:t>bathrooms </a:t>
            </a:r>
            <a:r>
              <a:rPr lang="en-CA" sz="2400" dirty="0" smtClean="0">
                <a:solidFill>
                  <a:schemeClr val="tx1"/>
                </a:solidFill>
              </a:rPr>
              <a:t>debate</a:t>
            </a:r>
          </a:p>
          <a:p>
            <a:pPr marL="857250" lvl="1" indent="-457200"/>
            <a:r>
              <a:rPr lang="en-CA" sz="2400" dirty="0" smtClean="0">
                <a:solidFill>
                  <a:schemeClr val="tx1"/>
                </a:solidFill>
              </a:rPr>
              <a:t>separate </a:t>
            </a:r>
            <a:r>
              <a:rPr lang="en-CA" sz="2400" dirty="0">
                <a:solidFill>
                  <a:schemeClr val="tx1"/>
                </a:solidFill>
              </a:rPr>
              <a:t>school board health curriculum</a:t>
            </a:r>
          </a:p>
          <a:p>
            <a:pPr marL="0" indent="0">
              <a:buFont typeface="Arial"/>
              <a:buNone/>
            </a:pPr>
            <a:endParaRPr lang="en-CA" sz="2400" dirty="0">
              <a:solidFill>
                <a:schemeClr val="tx1"/>
              </a:solidFill>
            </a:endParaRPr>
          </a:p>
          <a:p>
            <a:pPr marL="0" indent="0">
              <a:buNone/>
            </a:pPr>
            <a:r>
              <a:rPr lang="en-CA" dirty="0" smtClean="0"/>
              <a:t>Finances</a:t>
            </a:r>
          </a:p>
          <a:p>
            <a:pPr marL="857250" lvl="1" indent="-457200"/>
            <a:r>
              <a:rPr lang="en-CA" sz="2400" dirty="0" smtClean="0"/>
              <a:t>Family budgeting (include LGBTQ/”non-traditional” families in your examples)</a:t>
            </a:r>
            <a:endParaRPr lang="en-CA" sz="2400" dirty="0" smtClean="0"/>
          </a:p>
          <a:p>
            <a:pPr marL="0" indent="0">
              <a:buNone/>
            </a:pPr>
            <a:endParaRPr lang="en-CA" sz="2400" dirty="0">
              <a:solidFill>
                <a:schemeClr val="tx1"/>
              </a:solidFill>
            </a:endParaRPr>
          </a:p>
          <a:p>
            <a:pPr marL="0" indent="0">
              <a:buNone/>
            </a:pPr>
            <a:endParaRPr lang="en-US" dirty="0"/>
          </a:p>
        </p:txBody>
      </p:sp>
    </p:spTree>
    <p:extLst>
      <p:ext uri="{BB962C8B-B14F-4D97-AF65-F5344CB8AC3E}">
        <p14:creationId xmlns:p14="http://schemas.microsoft.com/office/powerpoint/2010/main" val="4085494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 themes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4100" dirty="0" smtClean="0"/>
              <a:t>Health</a:t>
            </a:r>
          </a:p>
          <a:p>
            <a:pPr lvl="1"/>
            <a:r>
              <a:rPr lang="en-US" sz="2600" dirty="0">
                <a:solidFill>
                  <a:srgbClr val="010101"/>
                </a:solidFill>
              </a:rPr>
              <a:t>Human rights laws to protect workers from </a:t>
            </a:r>
            <a:r>
              <a:rPr lang="en-US" sz="2600" dirty="0" smtClean="0">
                <a:solidFill>
                  <a:srgbClr val="010101"/>
                </a:solidFill>
              </a:rPr>
              <a:t>discrimination</a:t>
            </a:r>
          </a:p>
          <a:p>
            <a:pPr lvl="1"/>
            <a:r>
              <a:rPr lang="en-US" sz="2600" dirty="0" smtClean="0">
                <a:solidFill>
                  <a:srgbClr val="010101"/>
                </a:solidFill>
              </a:rPr>
              <a:t>benefits </a:t>
            </a:r>
            <a:r>
              <a:rPr lang="en-US" sz="2600" dirty="0">
                <a:solidFill>
                  <a:srgbClr val="010101"/>
                </a:solidFill>
              </a:rPr>
              <a:t>for same-sex </a:t>
            </a:r>
            <a:r>
              <a:rPr lang="en-US" sz="2600" dirty="0" smtClean="0">
                <a:solidFill>
                  <a:srgbClr val="010101"/>
                </a:solidFill>
              </a:rPr>
              <a:t>partners</a:t>
            </a:r>
          </a:p>
          <a:p>
            <a:pPr lvl="1"/>
            <a:r>
              <a:rPr lang="en-US" sz="2600" dirty="0" smtClean="0">
                <a:solidFill>
                  <a:srgbClr val="010101"/>
                </a:solidFill>
              </a:rPr>
              <a:t>LGBTQ colleagues</a:t>
            </a:r>
            <a:endParaRPr lang="en-US" sz="2600" dirty="0">
              <a:solidFill>
                <a:srgbClr val="010101"/>
              </a:solidFill>
            </a:endParaRPr>
          </a:p>
          <a:p>
            <a:endParaRPr lang="en-US" dirty="0"/>
          </a:p>
          <a:p>
            <a:endParaRPr lang="en-US" sz="4100" dirty="0" smtClean="0"/>
          </a:p>
          <a:p>
            <a:pPr marL="0" indent="0">
              <a:buNone/>
            </a:pPr>
            <a:r>
              <a:rPr lang="en-US" sz="4100" dirty="0" smtClean="0"/>
              <a:t>History</a:t>
            </a:r>
          </a:p>
          <a:p>
            <a:pPr lvl="1"/>
            <a:r>
              <a:rPr lang="en-US" sz="2600" dirty="0" smtClean="0">
                <a:solidFill>
                  <a:srgbClr val="010101"/>
                </a:solidFill>
              </a:rPr>
              <a:t>Immigration history – include LGBTQ information</a:t>
            </a:r>
          </a:p>
          <a:p>
            <a:pPr lvl="1"/>
            <a:r>
              <a:rPr lang="en-US" sz="2600" dirty="0" smtClean="0">
                <a:solidFill>
                  <a:srgbClr val="010101"/>
                </a:solidFill>
              </a:rPr>
              <a:t>Famous LGBTQ Canadians </a:t>
            </a:r>
          </a:p>
          <a:p>
            <a:pPr marL="0" indent="0">
              <a:buNone/>
            </a:pPr>
            <a:endParaRPr lang="en-US" dirty="0" smtClean="0"/>
          </a:p>
          <a:p>
            <a:pPr marL="0" indent="0">
              <a:buNone/>
            </a:pPr>
            <a:r>
              <a:rPr lang="en-US" dirty="0"/>
              <a:t>	</a:t>
            </a:r>
          </a:p>
        </p:txBody>
      </p:sp>
    </p:spTree>
    <p:extLst>
      <p:ext uri="{BB962C8B-B14F-4D97-AF65-F5344CB8AC3E}">
        <p14:creationId xmlns:p14="http://schemas.microsoft.com/office/powerpoint/2010/main" val="4194243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 themes</a:t>
            </a:r>
            <a:endParaRPr lang="en-US" dirty="0"/>
          </a:p>
        </p:txBody>
      </p:sp>
      <p:sp>
        <p:nvSpPr>
          <p:cNvPr id="3" name="Content Placeholder 2"/>
          <p:cNvSpPr>
            <a:spLocks noGrp="1"/>
          </p:cNvSpPr>
          <p:nvPr>
            <p:ph idx="1"/>
          </p:nvPr>
        </p:nvSpPr>
        <p:spPr>
          <a:xfrm>
            <a:off x="1066800" y="1600200"/>
            <a:ext cx="7620000" cy="5044440"/>
          </a:xfrm>
        </p:spPr>
        <p:txBody>
          <a:bodyPr>
            <a:normAutofit fontScale="47500" lnSpcReduction="20000"/>
          </a:bodyPr>
          <a:lstStyle/>
          <a:p>
            <a:pPr marL="0" indent="0">
              <a:buNone/>
            </a:pPr>
            <a:r>
              <a:rPr lang="en-US" sz="6700" dirty="0" smtClean="0"/>
              <a:t>Family</a:t>
            </a:r>
          </a:p>
          <a:p>
            <a:pPr lvl="1"/>
            <a:r>
              <a:rPr lang="en-CA" sz="4200" dirty="0">
                <a:solidFill>
                  <a:srgbClr val="010101"/>
                </a:solidFill>
              </a:rPr>
              <a:t>include various representations of family, including same-sex parents, single parents, adoption, donor and surrogate options for having children</a:t>
            </a:r>
          </a:p>
          <a:p>
            <a:pPr marL="342900" lvl="1" indent="0">
              <a:buNone/>
            </a:pPr>
            <a:endParaRPr lang="en-US" sz="4200" dirty="0" smtClean="0"/>
          </a:p>
          <a:p>
            <a:pPr lvl="1"/>
            <a:r>
              <a:rPr lang="en-US" sz="4200" dirty="0" smtClean="0"/>
              <a:t>Family chores; family issues (Canadian clothing vs. traditional cultural clothing; sexuality; relationships and dating)</a:t>
            </a:r>
          </a:p>
          <a:p>
            <a:pPr lvl="1"/>
            <a:endParaRPr lang="en-US" dirty="0" smtClean="0"/>
          </a:p>
          <a:p>
            <a:endParaRPr lang="en-US" dirty="0"/>
          </a:p>
          <a:p>
            <a:pPr marL="0" indent="0">
              <a:buNone/>
            </a:pPr>
            <a:r>
              <a:rPr lang="en-US" sz="6700" dirty="0" smtClean="0"/>
              <a:t>Employment</a:t>
            </a:r>
          </a:p>
          <a:p>
            <a:pPr lvl="1"/>
            <a:r>
              <a:rPr lang="en-CA" sz="4200" dirty="0">
                <a:solidFill>
                  <a:srgbClr val="010101"/>
                </a:solidFill>
              </a:rPr>
              <a:t>protected grounds of discrimination in Alberta Human Rights Act</a:t>
            </a:r>
            <a:endParaRPr lang="en-US" sz="4200" dirty="0">
              <a:solidFill>
                <a:srgbClr val="010101"/>
              </a:solidFill>
            </a:endParaRPr>
          </a:p>
          <a:p>
            <a:pPr lvl="1"/>
            <a:r>
              <a:rPr lang="en-US" sz="4200" dirty="0">
                <a:solidFill>
                  <a:srgbClr val="010101"/>
                </a:solidFill>
              </a:rPr>
              <a:t>benefits for same-sex spouses and partners (including common </a:t>
            </a:r>
            <a:r>
              <a:rPr lang="en-US" sz="4200" dirty="0" smtClean="0">
                <a:solidFill>
                  <a:srgbClr val="010101"/>
                </a:solidFill>
              </a:rPr>
              <a:t>law)</a:t>
            </a:r>
          </a:p>
          <a:p>
            <a:pPr lvl="1"/>
            <a:r>
              <a:rPr lang="en-US" sz="4200" dirty="0" smtClean="0"/>
              <a:t>LGBTQ colleagues</a:t>
            </a:r>
          </a:p>
          <a:p>
            <a:endParaRPr lang="en-US" dirty="0"/>
          </a:p>
          <a:p>
            <a:endParaRPr lang="en-US" dirty="0" smtClean="0"/>
          </a:p>
        </p:txBody>
      </p:sp>
    </p:spTree>
    <p:extLst>
      <p:ext uri="{BB962C8B-B14F-4D97-AF65-F5344CB8AC3E}">
        <p14:creationId xmlns:p14="http://schemas.microsoft.com/office/powerpoint/2010/main" val="439715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 themes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Geography</a:t>
            </a:r>
          </a:p>
          <a:p>
            <a:pPr marL="857250" lvl="1" indent="-457200"/>
            <a:r>
              <a:rPr lang="en-US" sz="2400" dirty="0">
                <a:solidFill>
                  <a:schemeClr val="tx1"/>
                </a:solidFill>
              </a:rPr>
              <a:t>General characteristics of small towns vs. </a:t>
            </a:r>
            <a:r>
              <a:rPr lang="en-US" sz="2400" dirty="0">
                <a:solidFill>
                  <a:schemeClr val="tx1"/>
                </a:solidFill>
              </a:rPr>
              <a:t>big </a:t>
            </a:r>
            <a:r>
              <a:rPr lang="en-US" sz="2400" dirty="0" smtClean="0">
                <a:solidFill>
                  <a:schemeClr val="tx1"/>
                </a:solidFill>
              </a:rPr>
              <a:t>cities</a:t>
            </a:r>
          </a:p>
          <a:p>
            <a:pPr marL="857250" lvl="1" indent="-457200"/>
            <a:r>
              <a:rPr lang="en-US" sz="2400" dirty="0" smtClean="0"/>
              <a:t>Big cities, more diversity of cultures, sexuality, lifestyle</a:t>
            </a:r>
            <a:endParaRPr lang="en-US" sz="2400" dirty="0"/>
          </a:p>
          <a:p>
            <a:endParaRPr lang="en-US" dirty="0" smtClean="0"/>
          </a:p>
          <a:p>
            <a:pPr marL="0" indent="0">
              <a:buNone/>
            </a:pPr>
            <a:r>
              <a:rPr lang="en-US" dirty="0" smtClean="0"/>
              <a:t>Housing</a:t>
            </a:r>
          </a:p>
          <a:p>
            <a:pPr marL="742950" lvl="1"/>
            <a:r>
              <a:rPr lang="en-CA" sz="2400" dirty="0" smtClean="0">
                <a:solidFill>
                  <a:srgbClr val="010101"/>
                </a:solidFill>
              </a:rPr>
              <a:t>protected </a:t>
            </a:r>
            <a:r>
              <a:rPr lang="en-CA" sz="2400" dirty="0">
                <a:solidFill>
                  <a:srgbClr val="010101"/>
                </a:solidFill>
              </a:rPr>
              <a:t>grounds of discrimination in Alberta </a:t>
            </a:r>
            <a:r>
              <a:rPr lang="en-CA" sz="2400" dirty="0" smtClean="0">
                <a:solidFill>
                  <a:srgbClr val="010101"/>
                </a:solidFill>
              </a:rPr>
              <a:t>Human </a:t>
            </a:r>
            <a:r>
              <a:rPr lang="en-CA" sz="2400" dirty="0">
                <a:solidFill>
                  <a:srgbClr val="010101"/>
                </a:solidFill>
              </a:rPr>
              <a:t>Rights Act</a:t>
            </a:r>
          </a:p>
          <a:p>
            <a:pPr marL="0" lvl="0" indent="0">
              <a:buNone/>
            </a:pPr>
            <a:r>
              <a:rPr lang="en-CA" sz="2400" dirty="0">
                <a:solidFill>
                  <a:srgbClr val="010101"/>
                </a:solidFill>
              </a:rPr>
              <a:t> 	 - finding roommates </a:t>
            </a:r>
          </a:p>
          <a:p>
            <a:pPr marL="0" indent="0">
              <a:buNone/>
            </a:pPr>
            <a:endParaRPr lang="en-US" dirty="0"/>
          </a:p>
        </p:txBody>
      </p:sp>
    </p:spTree>
    <p:extLst>
      <p:ext uri="{BB962C8B-B14F-4D97-AF65-F5344CB8AC3E}">
        <p14:creationId xmlns:p14="http://schemas.microsoft.com/office/powerpoint/2010/main" val="740976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 themes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Living in Canada</a:t>
            </a:r>
          </a:p>
          <a:p>
            <a:pPr lvl="1"/>
            <a:r>
              <a:rPr lang="en-US" sz="2600" dirty="0">
                <a:solidFill>
                  <a:srgbClr val="010101"/>
                </a:solidFill>
              </a:rPr>
              <a:t>Pop culture (Modern Family, Will and Grace, Ellen </a:t>
            </a:r>
            <a:r>
              <a:rPr lang="en-US" sz="2600" dirty="0" err="1">
                <a:solidFill>
                  <a:srgbClr val="010101"/>
                </a:solidFill>
              </a:rPr>
              <a:t>Degeneres</a:t>
            </a:r>
            <a:r>
              <a:rPr lang="en-US" sz="2600" dirty="0">
                <a:solidFill>
                  <a:srgbClr val="010101"/>
                </a:solidFill>
              </a:rPr>
              <a:t>, Queer Eye)</a:t>
            </a:r>
          </a:p>
          <a:p>
            <a:pPr lvl="1"/>
            <a:r>
              <a:rPr lang="en-US" dirty="0" smtClean="0"/>
              <a:t>LGBTQ neighbors</a:t>
            </a:r>
            <a:endParaRPr lang="en-US" dirty="0"/>
          </a:p>
          <a:p>
            <a:endParaRPr lang="en-US" dirty="0" smtClean="0"/>
          </a:p>
          <a:p>
            <a:pPr marL="0" indent="0">
              <a:buNone/>
            </a:pPr>
            <a:r>
              <a:rPr lang="en-US" dirty="0" smtClean="0"/>
              <a:t>Community</a:t>
            </a:r>
          </a:p>
          <a:p>
            <a:pPr marL="0" lvl="0" indent="0">
              <a:buNone/>
            </a:pPr>
            <a:r>
              <a:rPr lang="en-CA" sz="2400" dirty="0">
                <a:solidFill>
                  <a:srgbClr val="010101"/>
                </a:solidFill>
              </a:rPr>
              <a:t>	- services for various groups, including 	LGBTQ: Pride Centre, LGBTQ+ Newcomers 	group; counselling services</a:t>
            </a:r>
          </a:p>
          <a:p>
            <a:pPr marL="0" lvl="0" indent="0">
              <a:buNone/>
            </a:pPr>
            <a:r>
              <a:rPr lang="en-CA" sz="2400" dirty="0">
                <a:solidFill>
                  <a:srgbClr val="010101"/>
                </a:solidFill>
              </a:rPr>
              <a:t>	- festivals - include Pride festival</a:t>
            </a:r>
          </a:p>
          <a:p>
            <a:endParaRPr lang="en-US" dirty="0"/>
          </a:p>
        </p:txBody>
      </p:sp>
    </p:spTree>
    <p:extLst>
      <p:ext uri="{BB962C8B-B14F-4D97-AF65-F5344CB8AC3E}">
        <p14:creationId xmlns:p14="http://schemas.microsoft.com/office/powerpoint/2010/main" val="3604909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 themes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Government and law</a:t>
            </a:r>
          </a:p>
          <a:p>
            <a:pPr lvl="1"/>
            <a:r>
              <a:rPr lang="en-CA" sz="2600" dirty="0" smtClean="0">
                <a:solidFill>
                  <a:srgbClr val="010101"/>
                </a:solidFill>
              </a:rPr>
              <a:t>Charter </a:t>
            </a:r>
            <a:r>
              <a:rPr lang="en-CA" sz="2600" dirty="0">
                <a:solidFill>
                  <a:srgbClr val="010101"/>
                </a:solidFill>
              </a:rPr>
              <a:t>of Rights and </a:t>
            </a:r>
            <a:r>
              <a:rPr lang="en-CA" sz="2600" dirty="0" smtClean="0">
                <a:solidFill>
                  <a:srgbClr val="010101"/>
                </a:solidFill>
              </a:rPr>
              <a:t>Freedoms</a:t>
            </a:r>
          </a:p>
          <a:p>
            <a:pPr lvl="1"/>
            <a:r>
              <a:rPr lang="en-CA" sz="2600" dirty="0" smtClean="0">
                <a:solidFill>
                  <a:srgbClr val="010101"/>
                </a:solidFill>
              </a:rPr>
              <a:t>same-sex </a:t>
            </a:r>
            <a:r>
              <a:rPr lang="en-CA" sz="2600" dirty="0">
                <a:solidFill>
                  <a:srgbClr val="010101"/>
                </a:solidFill>
              </a:rPr>
              <a:t>marriage and adoption legal (</a:t>
            </a:r>
            <a:r>
              <a:rPr lang="en-CA" sz="2600" dirty="0" smtClean="0">
                <a:solidFill>
                  <a:srgbClr val="010101"/>
                </a:solidFill>
              </a:rPr>
              <a:t>2005)</a:t>
            </a:r>
          </a:p>
          <a:p>
            <a:pPr lvl="1"/>
            <a:r>
              <a:rPr lang="en-CA" sz="2600" dirty="0" smtClean="0">
                <a:solidFill>
                  <a:srgbClr val="010101"/>
                </a:solidFill>
              </a:rPr>
              <a:t>common law includes same-sex partners</a:t>
            </a:r>
          </a:p>
          <a:p>
            <a:pPr lvl="1"/>
            <a:r>
              <a:rPr lang="en-CA" sz="2600" dirty="0">
                <a:solidFill>
                  <a:srgbClr val="010101"/>
                </a:solidFill>
              </a:rPr>
              <a:t>the law reflects the values of </a:t>
            </a:r>
            <a:r>
              <a:rPr lang="en-CA" sz="2600" dirty="0" smtClean="0">
                <a:solidFill>
                  <a:srgbClr val="010101"/>
                </a:solidFill>
              </a:rPr>
              <a:t>citizens</a:t>
            </a:r>
            <a:endParaRPr lang="en-CA" sz="2600" dirty="0">
              <a:solidFill>
                <a:srgbClr val="010101"/>
              </a:solidFill>
            </a:endParaRPr>
          </a:p>
          <a:p>
            <a:endParaRPr lang="en-US" dirty="0"/>
          </a:p>
          <a:p>
            <a:endParaRPr lang="en-US" dirty="0" smtClean="0"/>
          </a:p>
          <a:p>
            <a:pPr marL="0" indent="0">
              <a:buNone/>
            </a:pPr>
            <a:r>
              <a:rPr lang="en-US" dirty="0" smtClean="0"/>
              <a:t>Being a consumer</a:t>
            </a:r>
          </a:p>
          <a:p>
            <a:pPr lvl="1"/>
            <a:r>
              <a:rPr lang="en-US" dirty="0" smtClean="0"/>
              <a:t>Representation in advertising</a:t>
            </a:r>
          </a:p>
          <a:p>
            <a:pPr lvl="1"/>
            <a:r>
              <a:rPr lang="en-US" dirty="0" smtClean="0"/>
              <a:t>What images do we see? What family types are acceptable and welcome?</a:t>
            </a:r>
            <a:endParaRPr lang="en-US" dirty="0"/>
          </a:p>
        </p:txBody>
      </p:sp>
    </p:spTree>
    <p:extLst>
      <p:ext uri="{BB962C8B-B14F-4D97-AF65-F5344CB8AC3E}">
        <p14:creationId xmlns:p14="http://schemas.microsoft.com/office/powerpoint/2010/main" val="4001754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CFDD-58EF-1543-8FA1-06AF55B3E0F6}"/>
              </a:ext>
            </a:extLst>
          </p:cNvPr>
          <p:cNvSpPr>
            <a:spLocks noGrp="1"/>
          </p:cNvSpPr>
          <p:nvPr>
            <p:ph type="title"/>
          </p:nvPr>
        </p:nvSpPr>
        <p:spPr/>
        <p:txBody>
          <a:bodyPr/>
          <a:lstStyle/>
          <a:p>
            <a:r>
              <a:rPr lang="en-US" dirty="0">
                <a:solidFill>
                  <a:srgbClr val="AF272F"/>
                </a:solidFill>
              </a:rPr>
              <a:t>PBLA!</a:t>
            </a:r>
          </a:p>
        </p:txBody>
      </p:sp>
      <p:sp>
        <p:nvSpPr>
          <p:cNvPr id="3" name="Content Placeholder 2">
            <a:extLst>
              <a:ext uri="{FF2B5EF4-FFF2-40B4-BE49-F238E27FC236}">
                <a16:creationId xmlns:a16="http://schemas.microsoft.com/office/drawing/2014/main" id="{85174C60-D3E0-6A42-BFE3-5230158D31BE}"/>
              </a:ext>
            </a:extLst>
          </p:cNvPr>
          <p:cNvSpPr>
            <a:spLocks noGrp="1"/>
          </p:cNvSpPr>
          <p:nvPr>
            <p:ph idx="1"/>
          </p:nvPr>
        </p:nvSpPr>
        <p:spPr/>
        <p:txBody>
          <a:bodyPr>
            <a:normAutofit fontScale="85000" lnSpcReduction="20000"/>
          </a:bodyPr>
          <a:lstStyle/>
          <a:p>
            <a:pPr marL="0" indent="0">
              <a:buNone/>
            </a:pPr>
            <a:r>
              <a:rPr lang="en-US" dirty="0"/>
              <a:t>Filling out forms</a:t>
            </a:r>
          </a:p>
          <a:p>
            <a:pPr lvl="1"/>
            <a:r>
              <a:rPr lang="en-US" dirty="0"/>
              <a:t>include gender choices and explanations</a:t>
            </a:r>
          </a:p>
          <a:p>
            <a:pPr marL="342900" lvl="1" indent="0">
              <a:buNone/>
            </a:pPr>
            <a:endParaRPr lang="en-US" dirty="0"/>
          </a:p>
          <a:p>
            <a:pPr marL="0" indent="0">
              <a:buNone/>
            </a:pPr>
            <a:r>
              <a:rPr lang="en-US" dirty="0"/>
              <a:t>Writing letters</a:t>
            </a:r>
          </a:p>
          <a:p>
            <a:pPr lvl="1"/>
            <a:r>
              <a:rPr lang="en-US" dirty="0"/>
              <a:t>use of sir/madam (</a:t>
            </a:r>
            <a:r>
              <a:rPr lang="en-US" dirty="0" err="1"/>
              <a:t>Mr</a:t>
            </a:r>
            <a:r>
              <a:rPr lang="en-US" dirty="0"/>
              <a:t>, </a:t>
            </a:r>
            <a:r>
              <a:rPr lang="en-US" dirty="0" err="1"/>
              <a:t>Ms</a:t>
            </a:r>
            <a:r>
              <a:rPr lang="en-US" dirty="0"/>
              <a:t>, Miss)</a:t>
            </a:r>
          </a:p>
          <a:p>
            <a:pPr lvl="1"/>
            <a:endParaRPr lang="en-US" dirty="0"/>
          </a:p>
          <a:p>
            <a:pPr marL="0" indent="0">
              <a:buNone/>
            </a:pPr>
            <a:r>
              <a:rPr lang="en-US" dirty="0"/>
              <a:t>Sharing opinions (speaking or writing)</a:t>
            </a:r>
          </a:p>
          <a:p>
            <a:pPr lvl="1"/>
            <a:r>
              <a:rPr lang="en-US" dirty="0"/>
              <a:t>Do you think parents should be told if their child joins a GSA?</a:t>
            </a:r>
          </a:p>
          <a:p>
            <a:pPr marL="342900" lvl="1" indent="0">
              <a:buNone/>
            </a:pPr>
            <a:endParaRPr lang="en-US" dirty="0"/>
          </a:p>
          <a:p>
            <a:pPr marL="0" indent="0">
              <a:buNone/>
            </a:pPr>
            <a:r>
              <a:rPr lang="en-US" dirty="0"/>
              <a:t>Others?</a:t>
            </a:r>
          </a:p>
          <a:p>
            <a:endParaRPr lang="en-US" dirty="0"/>
          </a:p>
        </p:txBody>
      </p:sp>
      <p:pic>
        <p:nvPicPr>
          <p:cNvPr id="4" name="Picture 3">
            <a:extLst>
              <a:ext uri="{FF2B5EF4-FFF2-40B4-BE49-F238E27FC236}">
                <a16:creationId xmlns:a16="http://schemas.microsoft.com/office/drawing/2014/main" id="{6E8D5974-8C45-E949-9928-CC75CBC9483D}"/>
              </a:ext>
            </a:extLst>
          </p:cNvPr>
          <p:cNvPicPr>
            <a:picLocks noChangeAspect="1"/>
          </p:cNvPicPr>
          <p:nvPr/>
        </p:nvPicPr>
        <p:blipFill>
          <a:blip r:embed="rId3"/>
          <a:stretch>
            <a:fillRect/>
          </a:stretch>
        </p:blipFill>
        <p:spPr>
          <a:xfrm>
            <a:off x="6723598" y="4535339"/>
            <a:ext cx="1963202" cy="2322661"/>
          </a:xfrm>
          <a:prstGeom prst="rect">
            <a:avLst/>
          </a:prstGeom>
        </p:spPr>
      </p:pic>
    </p:spTree>
    <p:extLst>
      <p:ext uri="{BB962C8B-B14F-4D97-AF65-F5344CB8AC3E}">
        <p14:creationId xmlns:p14="http://schemas.microsoft.com/office/powerpoint/2010/main" val="3189788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98902-C155-164F-AE07-3818036DDBE0}"/>
              </a:ext>
            </a:extLst>
          </p:cNvPr>
          <p:cNvSpPr>
            <a:spLocks noGrp="1"/>
          </p:cNvSpPr>
          <p:nvPr>
            <p:ph idx="1"/>
          </p:nvPr>
        </p:nvSpPr>
        <p:spPr/>
        <p:txBody>
          <a:bodyPr>
            <a:normAutofit/>
          </a:bodyPr>
          <a:lstStyle/>
          <a:p>
            <a:pPr marL="0" indent="0" algn="ctr">
              <a:buNone/>
            </a:pPr>
            <a:endParaRPr lang="en-US" sz="4400" b="1" dirty="0">
              <a:solidFill>
                <a:srgbClr val="AF272F"/>
              </a:solidFill>
            </a:endParaRPr>
          </a:p>
          <a:p>
            <a:pPr marL="0" indent="0" algn="ctr">
              <a:buNone/>
            </a:pPr>
            <a:endParaRPr lang="en-US" sz="4400" b="1" dirty="0">
              <a:solidFill>
                <a:srgbClr val="AF272F"/>
              </a:solidFill>
            </a:endParaRPr>
          </a:p>
          <a:p>
            <a:pPr marL="0" indent="0" algn="ctr">
              <a:buNone/>
            </a:pPr>
            <a:r>
              <a:rPr lang="en-US" sz="4400" b="1" dirty="0">
                <a:solidFill>
                  <a:srgbClr val="AF272F"/>
                </a:solidFill>
              </a:rPr>
              <a:t>Classroom scenarios</a:t>
            </a:r>
          </a:p>
          <a:p>
            <a:pPr marL="0" indent="0" algn="ctr">
              <a:buNone/>
            </a:pPr>
            <a:r>
              <a:rPr lang="en-US" sz="4400" b="1" dirty="0">
                <a:solidFill>
                  <a:srgbClr val="AF272F"/>
                </a:solidFill>
              </a:rPr>
              <a:t> </a:t>
            </a:r>
          </a:p>
        </p:txBody>
      </p:sp>
    </p:spTree>
    <p:extLst>
      <p:ext uri="{BB962C8B-B14F-4D97-AF65-F5344CB8AC3E}">
        <p14:creationId xmlns:p14="http://schemas.microsoft.com/office/powerpoint/2010/main" val="379728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3D56-2E8A-2144-ADF0-896A32B3C1BC}"/>
              </a:ext>
            </a:extLst>
          </p:cNvPr>
          <p:cNvSpPr>
            <a:spLocks noGrp="1"/>
          </p:cNvSpPr>
          <p:nvPr>
            <p:ph type="title"/>
          </p:nvPr>
        </p:nvSpPr>
        <p:spPr>
          <a:xfrm>
            <a:off x="1066799" y="274638"/>
            <a:ext cx="5767137" cy="1143000"/>
          </a:xfrm>
        </p:spPr>
        <p:txBody>
          <a:bodyPr>
            <a:normAutofit fontScale="90000"/>
          </a:bodyPr>
          <a:lstStyle/>
          <a:p>
            <a:r>
              <a:rPr lang="en-US" sz="4400" dirty="0">
                <a:solidFill>
                  <a:srgbClr val="C00000"/>
                </a:solidFill>
              </a:rPr>
              <a:t>Understanding your needs</a:t>
            </a:r>
          </a:p>
        </p:txBody>
      </p:sp>
      <p:sp>
        <p:nvSpPr>
          <p:cNvPr id="3" name="Content Placeholder 2">
            <a:extLst>
              <a:ext uri="{FF2B5EF4-FFF2-40B4-BE49-F238E27FC236}">
                <a16:creationId xmlns:a16="http://schemas.microsoft.com/office/drawing/2014/main" id="{E83DE4FB-8A0F-AA4A-837F-FB46A30CF629}"/>
              </a:ext>
            </a:extLst>
          </p:cNvPr>
          <p:cNvSpPr>
            <a:spLocks noGrp="1"/>
          </p:cNvSpPr>
          <p:nvPr>
            <p:ph idx="1"/>
          </p:nvPr>
        </p:nvSpPr>
        <p:spPr/>
        <p:txBody>
          <a:bodyPr>
            <a:normAutofit fontScale="70000" lnSpcReduction="20000"/>
          </a:bodyPr>
          <a:lstStyle/>
          <a:p>
            <a:endParaRPr lang="en-US" dirty="0" smtClean="0"/>
          </a:p>
          <a:p>
            <a:r>
              <a:rPr lang="en-US" dirty="0" smtClean="0"/>
              <a:t>What </a:t>
            </a:r>
            <a:r>
              <a:rPr lang="en-US" dirty="0"/>
              <a:t>is your knowledge</a:t>
            </a:r>
          </a:p>
          <a:p>
            <a:pPr marL="0" indent="0">
              <a:buNone/>
            </a:pPr>
            <a:r>
              <a:rPr lang="en-US" dirty="0"/>
              <a:t> level about LGBTQ </a:t>
            </a:r>
          </a:p>
          <a:p>
            <a:pPr marL="0" indent="0">
              <a:buNone/>
            </a:pPr>
            <a:r>
              <a:rPr lang="en-US" dirty="0"/>
              <a:t> issues?</a:t>
            </a:r>
          </a:p>
          <a:p>
            <a:pPr marL="0" indent="0">
              <a:buNone/>
            </a:pPr>
            <a:endParaRPr lang="en-US" dirty="0"/>
          </a:p>
          <a:p>
            <a:r>
              <a:rPr lang="en-US" dirty="0"/>
              <a:t>What is your comfort level with LGBTQ topics?</a:t>
            </a:r>
          </a:p>
          <a:p>
            <a:pPr marL="0" indent="0">
              <a:buNone/>
            </a:pPr>
            <a:endParaRPr lang="en-US" dirty="0"/>
          </a:p>
          <a:p>
            <a:r>
              <a:rPr lang="en-US" dirty="0"/>
              <a:t>To what extent have you talked about LGBTQ issues in the classroom</a:t>
            </a:r>
            <a:r>
              <a:rPr lang="en-US" dirty="0" smtClean="0"/>
              <a:t>? Share some </a:t>
            </a:r>
            <a:r>
              <a:rPr lang="en-US" dirty="0" smtClean="0"/>
              <a:t>situations.</a:t>
            </a:r>
          </a:p>
          <a:p>
            <a:endParaRPr lang="en-US" dirty="0" smtClean="0"/>
          </a:p>
          <a:p>
            <a:r>
              <a:rPr lang="en-US" dirty="0" smtClean="0"/>
              <a:t>What information do you need to be more confident including this topic in your curriculum?</a:t>
            </a:r>
            <a:endParaRPr lang="en-US" dirty="0"/>
          </a:p>
        </p:txBody>
      </p:sp>
      <p:pic>
        <p:nvPicPr>
          <p:cNvPr id="4" name="Picture 3">
            <a:extLst>
              <a:ext uri="{FF2B5EF4-FFF2-40B4-BE49-F238E27FC236}">
                <a16:creationId xmlns:a16="http://schemas.microsoft.com/office/drawing/2014/main" id="{5785677D-ECE0-9544-A59B-08B63CC89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18" y="1138433"/>
            <a:ext cx="2666010" cy="2232608"/>
          </a:xfrm>
          <a:prstGeom prst="rect">
            <a:avLst/>
          </a:prstGeom>
        </p:spPr>
      </p:pic>
    </p:spTree>
    <p:extLst>
      <p:ext uri="{BB962C8B-B14F-4D97-AF65-F5344CB8AC3E}">
        <p14:creationId xmlns:p14="http://schemas.microsoft.com/office/powerpoint/2010/main" val="182722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b="1" dirty="0">
              <a:solidFill>
                <a:schemeClr val="tx2"/>
              </a:solidFill>
            </a:endParaRPr>
          </a:p>
          <a:p>
            <a:pPr marL="0" indent="0" algn="ctr">
              <a:buNone/>
            </a:pPr>
            <a:r>
              <a:rPr lang="en-US" sz="4400" b="1" dirty="0">
                <a:solidFill>
                  <a:schemeClr val="tx2"/>
                </a:solidFill>
              </a:rPr>
              <a:t>How to be </a:t>
            </a:r>
          </a:p>
          <a:p>
            <a:pPr marL="0" indent="0" algn="ctr">
              <a:buNone/>
            </a:pPr>
            <a:r>
              <a:rPr lang="en-US" sz="4400" b="1" dirty="0">
                <a:solidFill>
                  <a:schemeClr val="tx2"/>
                </a:solidFill>
              </a:rPr>
              <a:t>an ally </a:t>
            </a:r>
          </a:p>
          <a:p>
            <a:pPr marL="0" indent="0" algn="ctr">
              <a:buNone/>
            </a:pPr>
            <a:r>
              <a:rPr lang="en-US" sz="4400" b="1" dirty="0">
                <a:solidFill>
                  <a:schemeClr val="tx2"/>
                </a:solidFill>
              </a:rPr>
              <a:t>in the classroom </a:t>
            </a:r>
          </a:p>
        </p:txBody>
      </p:sp>
    </p:spTree>
    <p:extLst>
      <p:ext uri="{BB962C8B-B14F-4D97-AF65-F5344CB8AC3E}">
        <p14:creationId xmlns:p14="http://schemas.microsoft.com/office/powerpoint/2010/main" val="65413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C602-DF17-5746-B5E7-31923CE90978}"/>
              </a:ext>
            </a:extLst>
          </p:cNvPr>
          <p:cNvSpPr>
            <a:spLocks noGrp="1"/>
          </p:cNvSpPr>
          <p:nvPr>
            <p:ph type="title"/>
          </p:nvPr>
        </p:nvSpPr>
        <p:spPr/>
        <p:txBody>
          <a:bodyPr>
            <a:normAutofit fontScale="90000"/>
          </a:bodyPr>
          <a:lstStyle/>
          <a:p>
            <a:r>
              <a:rPr lang="en-US" sz="4000" dirty="0">
                <a:solidFill>
                  <a:srgbClr val="AF272F"/>
                </a:solidFill>
              </a:rPr>
              <a:t>Examine your biases</a:t>
            </a:r>
            <a:r>
              <a:rPr lang="en-US" dirty="0"/>
              <a:t/>
            </a:r>
            <a:br>
              <a:rPr lang="en-US" dirty="0"/>
            </a:br>
            <a:endParaRPr lang="en-US" dirty="0">
              <a:solidFill>
                <a:srgbClr val="C00000"/>
              </a:solidFill>
            </a:endParaRPr>
          </a:p>
        </p:txBody>
      </p:sp>
      <p:sp>
        <p:nvSpPr>
          <p:cNvPr id="3" name="Content Placeholder 2">
            <a:extLst>
              <a:ext uri="{FF2B5EF4-FFF2-40B4-BE49-F238E27FC236}">
                <a16:creationId xmlns:a16="http://schemas.microsoft.com/office/drawing/2014/main" id="{DD403BAA-27A4-AE49-8920-3641F8B96445}"/>
              </a:ext>
            </a:extLst>
          </p:cNvPr>
          <p:cNvSpPr>
            <a:spLocks noGrp="1"/>
          </p:cNvSpPr>
          <p:nvPr>
            <p:ph idx="1"/>
          </p:nvPr>
        </p:nvSpPr>
        <p:spPr>
          <a:xfrm>
            <a:off x="1066800" y="1143000"/>
            <a:ext cx="7620000" cy="4800601"/>
          </a:xfrm>
        </p:spPr>
        <p:txBody>
          <a:bodyPr>
            <a:normAutofit/>
          </a:bodyPr>
          <a:lstStyle/>
          <a:p>
            <a:pPr marL="0" indent="0">
              <a:buNone/>
            </a:pPr>
            <a:r>
              <a:rPr lang="en-US" sz="2800" dirty="0"/>
              <a:t>What were your earliest messages about </a:t>
            </a:r>
            <a:r>
              <a:rPr lang="en-US" dirty="0"/>
              <a:t>LGBTQ people and where did they come from?</a:t>
            </a:r>
          </a:p>
          <a:p>
            <a:pPr lvl="1"/>
            <a:r>
              <a:rPr lang="en-US" dirty="0"/>
              <a:t>Were they positive? Negative? Neutral?</a:t>
            </a:r>
          </a:p>
          <a:p>
            <a:pPr lvl="1"/>
            <a:r>
              <a:rPr lang="en-US" dirty="0"/>
              <a:t>How does this affect your teaching?</a:t>
            </a:r>
          </a:p>
        </p:txBody>
      </p:sp>
      <p:pic>
        <p:nvPicPr>
          <p:cNvPr id="4" name="Picture 3">
            <a:extLst>
              <a:ext uri="{FF2B5EF4-FFF2-40B4-BE49-F238E27FC236}">
                <a16:creationId xmlns:a16="http://schemas.microsoft.com/office/drawing/2014/main" id="{A0D83F55-4D90-429B-A517-4A96FB94036A}"/>
              </a:ext>
            </a:extLst>
          </p:cNvPr>
          <p:cNvPicPr>
            <a:picLocks noChangeAspect="1"/>
          </p:cNvPicPr>
          <p:nvPr/>
        </p:nvPicPr>
        <p:blipFill rotWithShape="1">
          <a:blip r:embed="rId2">
            <a:duotone>
              <a:srgbClr val="DC8633">
                <a:shade val="45000"/>
                <a:satMod val="135000"/>
              </a:srgbClr>
              <a:prstClr val="white"/>
            </a:duotone>
            <a:extLst>
              <a:ext uri="{28A0092B-C50C-407E-A947-70E740481C1C}">
                <a14:useLocalDpi xmlns:a14="http://schemas.microsoft.com/office/drawing/2010/main" val="0"/>
              </a:ext>
            </a:extLst>
          </a:blip>
          <a:srcRect t="33212"/>
          <a:stretch/>
        </p:blipFill>
        <p:spPr>
          <a:xfrm>
            <a:off x="16042" y="4328160"/>
            <a:ext cx="9144000" cy="2529840"/>
          </a:xfrm>
          <a:prstGeom prst="rect">
            <a:avLst/>
          </a:prstGeom>
        </p:spPr>
      </p:pic>
    </p:spTree>
    <p:extLst>
      <p:ext uri="{BB962C8B-B14F-4D97-AF65-F5344CB8AC3E}">
        <p14:creationId xmlns:p14="http://schemas.microsoft.com/office/powerpoint/2010/main" val="4064198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140-3CFB-9049-AC3E-09CE1DAEA058}"/>
              </a:ext>
            </a:extLst>
          </p:cNvPr>
          <p:cNvSpPr>
            <a:spLocks noGrp="1"/>
          </p:cNvSpPr>
          <p:nvPr>
            <p:ph type="title"/>
          </p:nvPr>
        </p:nvSpPr>
        <p:spPr/>
        <p:txBody>
          <a:bodyPr>
            <a:normAutofit/>
          </a:bodyPr>
          <a:lstStyle/>
          <a:p>
            <a:r>
              <a:rPr lang="en-US" sz="4400" dirty="0">
                <a:solidFill>
                  <a:srgbClr val="C00000"/>
                </a:solidFill>
              </a:rPr>
              <a:t>Educate yourself</a:t>
            </a:r>
          </a:p>
        </p:txBody>
      </p:sp>
      <p:sp>
        <p:nvSpPr>
          <p:cNvPr id="3" name="Content Placeholder 2">
            <a:extLst>
              <a:ext uri="{FF2B5EF4-FFF2-40B4-BE49-F238E27FC236}">
                <a16:creationId xmlns:a16="http://schemas.microsoft.com/office/drawing/2014/main" id="{1216F491-A54F-A744-A087-A972E5CD15A9}"/>
              </a:ext>
            </a:extLst>
          </p:cNvPr>
          <p:cNvSpPr>
            <a:spLocks noGrp="1"/>
          </p:cNvSpPr>
          <p:nvPr>
            <p:ph idx="1"/>
          </p:nvPr>
        </p:nvSpPr>
        <p:spPr>
          <a:xfrm>
            <a:off x="1066800" y="1600200"/>
            <a:ext cx="7620000" cy="4822902"/>
          </a:xfrm>
        </p:spPr>
        <p:txBody>
          <a:bodyPr>
            <a:normAutofit fontScale="92500" lnSpcReduction="10000"/>
          </a:bodyPr>
          <a:lstStyle/>
          <a:p>
            <a:r>
              <a:rPr lang="en-US" dirty="0"/>
              <a:t>Learn the vocabulary and be comfortable using it</a:t>
            </a:r>
          </a:p>
          <a:p>
            <a:endParaRPr lang="en-US" dirty="0"/>
          </a:p>
          <a:p>
            <a:r>
              <a:rPr lang="en-US" dirty="0"/>
              <a:t>Review suggested websites</a:t>
            </a:r>
          </a:p>
          <a:p>
            <a:pPr marL="0" indent="0">
              <a:buNone/>
            </a:pPr>
            <a:endParaRPr lang="en-US" dirty="0"/>
          </a:p>
          <a:p>
            <a:r>
              <a:rPr lang="en-US" dirty="0"/>
              <a:t>Pay attention to news stories that highlight current issues (e.g. GSAs in schools, </a:t>
            </a:r>
            <a:r>
              <a:rPr lang="en-US" dirty="0" err="1"/>
              <a:t>olympic</a:t>
            </a:r>
            <a:r>
              <a:rPr lang="en-US" dirty="0"/>
              <a:t> athletes, etc.)</a:t>
            </a:r>
          </a:p>
          <a:p>
            <a:endParaRPr lang="en-US" dirty="0"/>
          </a:p>
          <a:p>
            <a:r>
              <a:rPr lang="en-US" dirty="0"/>
              <a:t>If you’re uncertain, ASK! </a:t>
            </a:r>
            <a:r>
              <a:rPr lang="en-US" dirty="0">
                <a:sym typeface="Wingdings" pitchFamily="2" charset="2"/>
              </a:rPr>
              <a:t></a:t>
            </a:r>
          </a:p>
          <a:p>
            <a:endParaRPr lang="en-US" dirty="0"/>
          </a:p>
          <a:p>
            <a:pPr marL="0" indent="0">
              <a:buNone/>
            </a:pPr>
            <a:endParaRPr lang="en-US" dirty="0"/>
          </a:p>
        </p:txBody>
      </p:sp>
    </p:spTree>
    <p:extLst>
      <p:ext uri="{BB962C8B-B14F-4D97-AF65-F5344CB8AC3E}">
        <p14:creationId xmlns:p14="http://schemas.microsoft.com/office/powerpoint/2010/main" val="42632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AFDE-475C-FD4C-93A3-44605A2D8822}"/>
              </a:ext>
            </a:extLst>
          </p:cNvPr>
          <p:cNvSpPr>
            <a:spLocks noGrp="1"/>
          </p:cNvSpPr>
          <p:nvPr>
            <p:ph type="title"/>
          </p:nvPr>
        </p:nvSpPr>
        <p:spPr/>
        <p:txBody>
          <a:bodyPr>
            <a:normAutofit/>
          </a:bodyPr>
          <a:lstStyle/>
          <a:p>
            <a:r>
              <a:rPr lang="en-US" sz="4400" dirty="0">
                <a:solidFill>
                  <a:srgbClr val="C00000"/>
                </a:solidFill>
              </a:rPr>
              <a:t>Teach inclusively</a:t>
            </a:r>
          </a:p>
        </p:txBody>
      </p:sp>
      <p:sp>
        <p:nvSpPr>
          <p:cNvPr id="3" name="Content Placeholder 2">
            <a:extLst>
              <a:ext uri="{FF2B5EF4-FFF2-40B4-BE49-F238E27FC236}">
                <a16:creationId xmlns:a16="http://schemas.microsoft.com/office/drawing/2014/main" id="{7BB17D60-48F8-5947-8655-789B2FE31907}"/>
              </a:ext>
            </a:extLst>
          </p:cNvPr>
          <p:cNvSpPr>
            <a:spLocks noGrp="1"/>
          </p:cNvSpPr>
          <p:nvPr>
            <p:ph idx="1"/>
          </p:nvPr>
        </p:nvSpPr>
        <p:spPr>
          <a:xfrm>
            <a:off x="1066800" y="1417638"/>
            <a:ext cx="7620000" cy="5111499"/>
          </a:xfrm>
        </p:spPr>
        <p:txBody>
          <a:bodyPr>
            <a:normAutofit fontScale="70000" lnSpcReduction="20000"/>
          </a:bodyPr>
          <a:lstStyle/>
          <a:p>
            <a:r>
              <a:rPr lang="en-US" dirty="0"/>
              <a:t>Include a variety of gender</a:t>
            </a:r>
            <a:br>
              <a:rPr lang="en-US" dirty="0"/>
            </a:br>
            <a:r>
              <a:rPr lang="en-US" dirty="0"/>
              <a:t> representations</a:t>
            </a:r>
          </a:p>
          <a:p>
            <a:endParaRPr lang="en-US" dirty="0"/>
          </a:p>
          <a:p>
            <a:r>
              <a:rPr lang="en-US" dirty="0"/>
              <a:t>Think about topics that may be uncomfortable for LGBTQ students (e.g. family, weekend plans, dating and relationships, self-disclosure)</a:t>
            </a:r>
          </a:p>
          <a:p>
            <a:pPr marL="0" indent="0">
              <a:buNone/>
            </a:pPr>
            <a:endParaRPr lang="en-US" dirty="0"/>
          </a:p>
          <a:p>
            <a:r>
              <a:rPr lang="en-US" dirty="0"/>
              <a:t>Group neutrally (by number, by birthday month, etc.)</a:t>
            </a:r>
          </a:p>
          <a:p>
            <a:endParaRPr lang="en-US" dirty="0"/>
          </a:p>
          <a:p>
            <a:r>
              <a:rPr lang="en-US" dirty="0"/>
              <a:t>Evaluate your speech and materials for hetero-normative and gender-normative bias (e.g. husband/wife)</a:t>
            </a:r>
          </a:p>
          <a:p>
            <a:pPr marL="0" indent="0">
              <a:buNone/>
            </a:pPr>
            <a:endParaRPr lang="en-US" dirty="0"/>
          </a:p>
          <a:p>
            <a:r>
              <a:rPr lang="en-US" dirty="0"/>
              <a:t>Include positive representations of LGBTQ people in your curriculum</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B7704953-F198-D04F-8810-E0396F5BF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177" y="906408"/>
            <a:ext cx="1826623" cy="1463127"/>
          </a:xfrm>
          <a:prstGeom prst="rect">
            <a:avLst/>
          </a:prstGeom>
        </p:spPr>
      </p:pic>
    </p:spTree>
    <p:extLst>
      <p:ext uri="{BB962C8B-B14F-4D97-AF65-F5344CB8AC3E}">
        <p14:creationId xmlns:p14="http://schemas.microsoft.com/office/powerpoint/2010/main" val="292133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F440-5553-ED43-ACC8-8A70D9CBAB7C}"/>
              </a:ext>
            </a:extLst>
          </p:cNvPr>
          <p:cNvSpPr>
            <a:spLocks noGrp="1"/>
          </p:cNvSpPr>
          <p:nvPr>
            <p:ph type="title"/>
          </p:nvPr>
        </p:nvSpPr>
        <p:spPr/>
        <p:txBody>
          <a:bodyPr>
            <a:normAutofit fontScale="90000"/>
          </a:bodyPr>
          <a:lstStyle/>
          <a:p>
            <a:r>
              <a:rPr lang="en-US" sz="4400" dirty="0">
                <a:solidFill>
                  <a:srgbClr val="C00000"/>
                </a:solidFill>
              </a:rPr>
              <a:t>Be visible (and audible)</a:t>
            </a:r>
          </a:p>
        </p:txBody>
      </p:sp>
      <p:sp>
        <p:nvSpPr>
          <p:cNvPr id="3" name="Content Placeholder 2">
            <a:extLst>
              <a:ext uri="{FF2B5EF4-FFF2-40B4-BE49-F238E27FC236}">
                <a16:creationId xmlns:a16="http://schemas.microsoft.com/office/drawing/2014/main" id="{45FAEA37-D4AC-774B-89F6-899B325B48C4}"/>
              </a:ext>
            </a:extLst>
          </p:cNvPr>
          <p:cNvSpPr>
            <a:spLocks noGrp="1"/>
          </p:cNvSpPr>
          <p:nvPr>
            <p:ph idx="1"/>
          </p:nvPr>
        </p:nvSpPr>
        <p:spPr/>
        <p:txBody>
          <a:bodyPr>
            <a:normAutofit fontScale="92500" lnSpcReduction="10000"/>
          </a:bodyPr>
          <a:lstStyle/>
          <a:p>
            <a:r>
              <a:rPr lang="en-US" dirty="0"/>
              <a:t>Consider placing a rainbow sticker in your classroom to show you are supportive</a:t>
            </a:r>
          </a:p>
          <a:p>
            <a:pPr marL="0" indent="0">
              <a:buNone/>
            </a:pPr>
            <a:endParaRPr lang="en-US" dirty="0"/>
          </a:p>
          <a:p>
            <a:r>
              <a:rPr lang="en-US" dirty="0"/>
              <a:t>Share stories about yourself, or LGBTQ friends or family members where appropriate </a:t>
            </a:r>
          </a:p>
          <a:p>
            <a:pPr marL="0" indent="0">
              <a:buNone/>
            </a:pPr>
            <a:endParaRPr lang="en-US" dirty="0"/>
          </a:p>
          <a:p>
            <a:r>
              <a:rPr lang="en-US" dirty="0"/>
              <a:t>Call out homophobic statements and address </a:t>
            </a:r>
            <a:r>
              <a:rPr lang="en-US" dirty="0" err="1"/>
              <a:t>microaggressions</a:t>
            </a:r>
            <a:endParaRPr lang="en-US" dirty="0"/>
          </a:p>
        </p:txBody>
      </p:sp>
    </p:spTree>
    <p:extLst>
      <p:ext uri="{BB962C8B-B14F-4D97-AF65-F5344CB8AC3E}">
        <p14:creationId xmlns:p14="http://schemas.microsoft.com/office/powerpoint/2010/main" val="3841048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F272F"/>
                </a:solidFill>
              </a:rPr>
              <a:t>Most importantly. . .</a:t>
            </a:r>
          </a:p>
        </p:txBody>
      </p:sp>
      <p:sp>
        <p:nvSpPr>
          <p:cNvPr id="3" name="Content Placeholder 2"/>
          <p:cNvSpPr>
            <a:spLocks noGrp="1"/>
          </p:cNvSpPr>
          <p:nvPr>
            <p:ph idx="1"/>
          </p:nvPr>
        </p:nvSpPr>
        <p:spPr>
          <a:xfrm>
            <a:off x="628650" y="1690689"/>
            <a:ext cx="7886700" cy="4486274"/>
          </a:xfrm>
        </p:spPr>
        <p:txBody>
          <a:bodyPr>
            <a:normAutofit/>
          </a:bodyPr>
          <a:lstStyle/>
          <a:p>
            <a:r>
              <a:rPr lang="en-US" dirty="0">
                <a:solidFill>
                  <a:srgbClr val="707372"/>
                </a:solidFill>
                <a:latin typeface="Verdana" pitchFamily="34" charset="0"/>
              </a:rPr>
              <a:t>Build trust</a:t>
            </a:r>
          </a:p>
          <a:p>
            <a:r>
              <a:rPr lang="en-US" dirty="0">
                <a:solidFill>
                  <a:srgbClr val="707372"/>
                </a:solidFill>
                <a:latin typeface="Verdana" pitchFamily="34" charset="0"/>
              </a:rPr>
              <a:t>Build rapport</a:t>
            </a:r>
          </a:p>
          <a:p>
            <a:r>
              <a:rPr lang="en-US" dirty="0">
                <a:solidFill>
                  <a:srgbClr val="707372"/>
                </a:solidFill>
                <a:latin typeface="Verdana" pitchFamily="34" charset="0"/>
              </a:rPr>
              <a:t>Listen actively </a:t>
            </a:r>
            <a:endParaRPr lang="en-US" dirty="0"/>
          </a:p>
          <a:p>
            <a:pPr lvl="1"/>
            <a:endParaRPr lang="en-US" dirty="0"/>
          </a:p>
        </p:txBody>
      </p:sp>
      <p:pic>
        <p:nvPicPr>
          <p:cNvPr id="8" name="Picture 7">
            <a:extLst>
              <a:ext uri="{FF2B5EF4-FFF2-40B4-BE49-F238E27FC236}">
                <a16:creationId xmlns:a16="http://schemas.microsoft.com/office/drawing/2014/main" id="{50AADAF5-60FD-4E3C-9829-1AA9E9D47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60" y="3357154"/>
            <a:ext cx="8041290" cy="3500846"/>
          </a:xfrm>
          <a:prstGeom prst="rect">
            <a:avLst/>
          </a:prstGeom>
        </p:spPr>
      </p:pic>
    </p:spTree>
    <p:extLst>
      <p:ext uri="{BB962C8B-B14F-4D97-AF65-F5344CB8AC3E}">
        <p14:creationId xmlns:p14="http://schemas.microsoft.com/office/powerpoint/2010/main" val="3257202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7577-6746-874D-86CE-40F1B0F79EEE}"/>
              </a:ext>
            </a:extLst>
          </p:cNvPr>
          <p:cNvSpPr>
            <a:spLocks noGrp="1"/>
          </p:cNvSpPr>
          <p:nvPr>
            <p:ph type="title"/>
          </p:nvPr>
        </p:nvSpPr>
        <p:spPr/>
        <p:txBody>
          <a:bodyPr/>
          <a:lstStyle/>
          <a:p>
            <a:r>
              <a:rPr lang="en-US" dirty="0">
                <a:solidFill>
                  <a:srgbClr val="C00000"/>
                </a:solidFill>
              </a:rPr>
              <a:t>For reflection</a:t>
            </a:r>
          </a:p>
        </p:txBody>
      </p:sp>
      <p:sp>
        <p:nvSpPr>
          <p:cNvPr id="3" name="Content Placeholder 2">
            <a:extLst>
              <a:ext uri="{FF2B5EF4-FFF2-40B4-BE49-F238E27FC236}">
                <a16:creationId xmlns:a16="http://schemas.microsoft.com/office/drawing/2014/main" id="{9578E527-004B-164E-9797-1EC86B0327E8}"/>
              </a:ext>
            </a:extLst>
          </p:cNvPr>
          <p:cNvSpPr>
            <a:spLocks noGrp="1"/>
          </p:cNvSpPr>
          <p:nvPr>
            <p:ph idx="1"/>
          </p:nvPr>
        </p:nvSpPr>
        <p:spPr/>
        <p:txBody>
          <a:bodyPr>
            <a:normAutofit fontScale="77500" lnSpcReduction="20000"/>
          </a:bodyPr>
          <a:lstStyle/>
          <a:p>
            <a:r>
              <a:rPr lang="en-US" dirty="0"/>
              <a:t>How inclusive is my curriculum of LGBTQ people, history, and events?</a:t>
            </a:r>
          </a:p>
          <a:p>
            <a:endParaRPr lang="en-US" dirty="0"/>
          </a:p>
          <a:p>
            <a:r>
              <a:rPr lang="en-US" dirty="0"/>
              <a:t>How can I ensure that my lessons provide “mirrors” and “windows” for all my students?</a:t>
            </a:r>
          </a:p>
          <a:p>
            <a:pPr marL="0" indent="0">
              <a:buNone/>
            </a:pPr>
            <a:endParaRPr lang="en-US" dirty="0"/>
          </a:p>
          <a:p>
            <a:r>
              <a:rPr lang="en-US" dirty="0"/>
              <a:t>How can I control for bias in my lessons as it relates to LGBTQ issues?</a:t>
            </a:r>
          </a:p>
          <a:p>
            <a:endParaRPr lang="en-US" dirty="0"/>
          </a:p>
          <a:p>
            <a:r>
              <a:rPr lang="en-US" dirty="0"/>
              <a:t>What do I need to do to make my lessons more LGBTQ inclusive?</a:t>
            </a:r>
          </a:p>
          <a:p>
            <a:endParaRPr lang="en-US" dirty="0"/>
          </a:p>
        </p:txBody>
      </p:sp>
    </p:spTree>
    <p:extLst>
      <p:ext uri="{BB962C8B-B14F-4D97-AF65-F5344CB8AC3E}">
        <p14:creationId xmlns:p14="http://schemas.microsoft.com/office/powerpoint/2010/main" val="3750644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598"/>
            <a:ext cx="7886700" cy="1325563"/>
          </a:xfrm>
        </p:spPr>
        <p:txBody>
          <a:bodyPr/>
          <a:lstStyle/>
          <a:p>
            <a:r>
              <a:rPr lang="en-US" b="1" dirty="0">
                <a:solidFill>
                  <a:srgbClr val="AF272F"/>
                </a:solidFill>
              </a:rPr>
              <a:t>Helpful Resources</a:t>
            </a:r>
          </a:p>
        </p:txBody>
      </p:sp>
      <p:sp>
        <p:nvSpPr>
          <p:cNvPr id="3" name="Content Placeholder 2"/>
          <p:cNvSpPr>
            <a:spLocks noGrp="1"/>
          </p:cNvSpPr>
          <p:nvPr>
            <p:ph idx="1"/>
          </p:nvPr>
        </p:nvSpPr>
        <p:spPr>
          <a:xfrm>
            <a:off x="514350" y="1293542"/>
            <a:ext cx="8398274" cy="5196468"/>
          </a:xfrm>
        </p:spPr>
        <p:txBody>
          <a:bodyPr>
            <a:noAutofit/>
          </a:bodyPr>
          <a:lstStyle/>
          <a:p>
            <a:r>
              <a:rPr lang="en-US" sz="1800" b="1" dirty="0"/>
              <a:t>ILGA Website (International Lesbian and Gay Association) on Worldwide LGBTQ Laws</a:t>
            </a:r>
            <a:endParaRPr lang="en-CA" sz="1800" b="1" dirty="0"/>
          </a:p>
          <a:p>
            <a:pPr marL="0" indent="0">
              <a:buNone/>
            </a:pPr>
            <a:r>
              <a:rPr lang="en-US" sz="1800" u="sng" dirty="0">
                <a:hlinkClick r:id="rId3"/>
              </a:rPr>
              <a:t>http://ilga.org/what-we-do/maps-sexual-orientation-laws/</a:t>
            </a:r>
            <a:endParaRPr lang="en-US" sz="1800" u="sng" dirty="0"/>
          </a:p>
          <a:p>
            <a:pPr marL="0" indent="0">
              <a:buNone/>
            </a:pPr>
            <a:endParaRPr lang="en-CA" sz="1800" dirty="0"/>
          </a:p>
          <a:p>
            <a:r>
              <a:rPr lang="en-US" sz="1800" dirty="0"/>
              <a:t> </a:t>
            </a:r>
            <a:r>
              <a:rPr lang="en-US" sz="1800" b="1" dirty="0"/>
              <a:t>EGALE Canada (Canada’s LGBTQ Human Rights Organization)</a:t>
            </a:r>
            <a:endParaRPr lang="en-CA" sz="1800" b="1" dirty="0"/>
          </a:p>
          <a:p>
            <a:pPr marL="0" indent="0">
              <a:buNone/>
            </a:pPr>
            <a:r>
              <a:rPr lang="en-US" sz="1800" u="sng" dirty="0">
                <a:hlinkClick r:id="rId4"/>
              </a:rPr>
              <a:t>https://egale.ca/</a:t>
            </a:r>
            <a:endParaRPr lang="en-US" sz="1800" u="sng" dirty="0"/>
          </a:p>
          <a:p>
            <a:pPr marL="0" indent="0">
              <a:buNone/>
            </a:pPr>
            <a:endParaRPr lang="en-CA" sz="1800" dirty="0"/>
          </a:p>
          <a:p>
            <a:r>
              <a:rPr lang="en-US" sz="1800" b="1" dirty="0"/>
              <a:t>GLSEN: Gay, Lesbian and Straight Education Network (US)</a:t>
            </a:r>
          </a:p>
          <a:p>
            <a:pPr marL="0" indent="0">
              <a:buNone/>
            </a:pPr>
            <a:r>
              <a:rPr lang="en-US" sz="1800" dirty="0">
                <a:hlinkClick r:id="rId5"/>
              </a:rPr>
              <a:t>https://www.glsen.org/educate/resources/lesson-plans</a:t>
            </a:r>
            <a:endParaRPr lang="en-US" sz="1800" dirty="0"/>
          </a:p>
          <a:p>
            <a:pPr marL="0" indent="0">
              <a:buNone/>
            </a:pPr>
            <a:endParaRPr lang="en-US" sz="1800" dirty="0"/>
          </a:p>
          <a:p>
            <a:r>
              <a:rPr lang="en-US" sz="1800" b="1" dirty="0"/>
              <a:t>The Welcome Friend Association</a:t>
            </a:r>
          </a:p>
          <a:p>
            <a:pPr marL="0" indent="0">
              <a:buNone/>
            </a:pPr>
            <a:r>
              <a:rPr lang="en-US" sz="1800" dirty="0">
                <a:hlinkClick r:id="rId6"/>
              </a:rPr>
              <a:t>www.welcomefriend.ca</a:t>
            </a:r>
            <a:endParaRPr lang="en-US" sz="1800" dirty="0"/>
          </a:p>
          <a:p>
            <a:pPr marL="0" indent="0">
              <a:buNone/>
            </a:pPr>
            <a:endParaRPr lang="en-US" sz="1800" b="1" dirty="0"/>
          </a:p>
          <a:p>
            <a:r>
              <a:rPr lang="en-US" sz="1800" dirty="0"/>
              <a:t> </a:t>
            </a:r>
            <a:r>
              <a:rPr lang="en-US" sz="1800" b="1" dirty="0"/>
              <a:t>Heineken Beer Commercial</a:t>
            </a:r>
            <a:endParaRPr lang="en-CA" sz="1800" b="1" dirty="0"/>
          </a:p>
          <a:p>
            <a:pPr marL="0" indent="0">
              <a:buNone/>
            </a:pPr>
            <a:r>
              <a:rPr lang="en-US" sz="1800" u="sng" dirty="0">
                <a:hlinkClick r:id="rId7"/>
              </a:rPr>
              <a:t>https://www.youtube.com/watch?v=8wYXw4K0A3g</a:t>
            </a:r>
            <a:endParaRPr lang="en-CA" sz="1800" dirty="0"/>
          </a:p>
          <a:p>
            <a:pPr marL="0" indent="0">
              <a:buNone/>
            </a:pPr>
            <a:endParaRPr lang="en-CA" sz="1800" dirty="0"/>
          </a:p>
        </p:txBody>
      </p:sp>
      <p:pic>
        <p:nvPicPr>
          <p:cNvPr id="5" name="Picture 4">
            <a:extLst>
              <a:ext uri="{FF2B5EF4-FFF2-40B4-BE49-F238E27FC236}">
                <a16:creationId xmlns:a16="http://schemas.microsoft.com/office/drawing/2014/main" id="{A23CABDC-1612-4521-907C-CAC9492626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544" y="6180836"/>
            <a:ext cx="1402080" cy="566928"/>
          </a:xfrm>
          <a:prstGeom prst="rect">
            <a:avLst/>
          </a:prstGeom>
        </p:spPr>
      </p:pic>
    </p:spTree>
    <p:extLst>
      <p:ext uri="{BB962C8B-B14F-4D97-AF65-F5344CB8AC3E}">
        <p14:creationId xmlns:p14="http://schemas.microsoft.com/office/powerpoint/2010/main" val="168104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89079"/>
            <a:ext cx="7886700" cy="1325563"/>
          </a:xfrm>
        </p:spPr>
        <p:txBody>
          <a:bodyPr/>
          <a:lstStyle/>
          <a:p>
            <a:r>
              <a:rPr lang="en-US" b="1" dirty="0">
                <a:solidFill>
                  <a:schemeClr val="tx2"/>
                </a:solidFill>
              </a:rPr>
              <a:t>nohomophobes.com</a:t>
            </a:r>
          </a:p>
        </p:txBody>
      </p:sp>
      <p:sp>
        <p:nvSpPr>
          <p:cNvPr id="3" name="Content Placeholder 2">
            <a:extLst>
              <a:ext uri="{FF2B5EF4-FFF2-40B4-BE49-F238E27FC236}">
                <a16:creationId xmlns:a16="http://schemas.microsoft.com/office/drawing/2014/main" id="{E4CB64F8-9DD5-4F48-952C-FABC6249AB84}"/>
              </a:ext>
            </a:extLst>
          </p:cNvPr>
          <p:cNvSpPr>
            <a:spLocks noGrp="1"/>
          </p:cNvSpPr>
          <p:nvPr>
            <p:ph sz="half" idx="1"/>
          </p:nvPr>
        </p:nvSpPr>
        <p:spPr/>
        <p:txBody>
          <a:bodyPr>
            <a:normAutofit lnSpcReduction="10000"/>
          </a:bodyPr>
          <a:lstStyle/>
          <a:p>
            <a:pPr fontAlgn="base"/>
            <a:r>
              <a:rPr lang="en-US" sz="2100" dirty="0"/>
              <a:t>This website is designed as a social mirror to show the prevalence of </a:t>
            </a:r>
            <a:r>
              <a:rPr lang="en-US" sz="2100" b="1" dirty="0"/>
              <a:t>casual homophobia </a:t>
            </a:r>
            <a:r>
              <a:rPr lang="en-US" sz="2100" dirty="0"/>
              <a:t>in our society. Words and phrases like “faggot,” “dyke,” “no homo,” and “so gay” are used casually in everyday language, despite promoting the continued alienation, isolation and — in some tragic cases — suicide of sexual and gender minority (LGBTQ) youth.</a:t>
            </a:r>
          </a:p>
          <a:p>
            <a:endParaRPr lang="en-US" dirty="0"/>
          </a:p>
        </p:txBody>
      </p:sp>
      <p:sp>
        <p:nvSpPr>
          <p:cNvPr id="6" name="Content Placeholder 5"/>
          <p:cNvSpPr>
            <a:spLocks noGrp="1"/>
          </p:cNvSpPr>
          <p:nvPr>
            <p:ph sz="half" idx="2"/>
          </p:nvPr>
        </p:nvSpPr>
        <p:spPr/>
        <p:txBody>
          <a:bodyPr>
            <a:normAutofit lnSpcReduction="10000"/>
          </a:bodyPr>
          <a:lstStyle/>
          <a:p>
            <a:pPr marL="0" indent="0">
              <a:buNone/>
            </a:pPr>
            <a:endParaRPr lang="en-US" dirty="0"/>
          </a:p>
        </p:txBody>
      </p:sp>
      <p:sp>
        <p:nvSpPr>
          <p:cNvPr id="4" name="Rectangle 3"/>
          <p:cNvSpPr/>
          <p:nvPr/>
        </p:nvSpPr>
        <p:spPr>
          <a:xfrm>
            <a:off x="4783015" y="1995662"/>
            <a:ext cx="3496827" cy="3970318"/>
          </a:xfrm>
          <a:prstGeom prst="rect">
            <a:avLst/>
          </a:prstGeom>
        </p:spPr>
        <p:txBody>
          <a:bodyPr wrap="square">
            <a:spAutoFit/>
          </a:bodyPr>
          <a:lstStyle/>
          <a:p>
            <a:pPr fontAlgn="base"/>
            <a:r>
              <a:rPr lang="en-US" b="1" dirty="0">
                <a:solidFill>
                  <a:srgbClr val="00B0F0"/>
                </a:solidFill>
                <a:latin typeface="Helvetica" panose="020B0604020202020204" pitchFamily="34" charset="0"/>
              </a:rPr>
              <a:t>February 20, 2018  </a:t>
            </a:r>
            <a:r>
              <a:rPr lang="en-US" b="1" dirty="0" err="1">
                <a:solidFill>
                  <a:srgbClr val="00B0F0"/>
                </a:solidFill>
                <a:latin typeface="Helvetica" panose="020B0604020202020204" pitchFamily="34" charset="0"/>
              </a:rPr>
              <a:t>Stats</a:t>
            </a:r>
            <a:r>
              <a:rPr lang="en-US" b="1" dirty="0" err="1">
                <a:solidFill>
                  <a:srgbClr val="FFFFFF"/>
                </a:solidFill>
                <a:latin typeface="Helvetica" panose="020B0604020202020204" pitchFamily="34" charset="0"/>
              </a:rPr>
              <a:t>ebruaryFebruary</a:t>
            </a:r>
            <a:r>
              <a:rPr lang="en-US" b="1" dirty="0">
                <a:solidFill>
                  <a:srgbClr val="FFFFFF"/>
                </a:solidFill>
                <a:latin typeface="Helvetica" panose="020B0604020202020204" pitchFamily="34" charset="0"/>
              </a:rPr>
              <a:t> 20th, 2018</a:t>
            </a:r>
          </a:p>
          <a:p>
            <a:pPr fontAlgn="base"/>
            <a:r>
              <a:rPr lang="en-US" b="1" dirty="0">
                <a:solidFill>
                  <a:srgbClr val="EF466C"/>
                </a:solidFill>
                <a:latin typeface="inherit"/>
              </a:rPr>
              <a:t>1,720</a:t>
            </a:r>
          </a:p>
          <a:p>
            <a:pPr fontAlgn="base"/>
            <a:r>
              <a:rPr lang="en-US" b="1" dirty="0">
                <a:solidFill>
                  <a:srgbClr val="EF466C"/>
                </a:solidFill>
                <a:latin typeface="inherit"/>
              </a:rPr>
              <a:t>No Homo </a:t>
            </a:r>
            <a:r>
              <a:rPr lang="en-US" dirty="0">
                <a:solidFill>
                  <a:srgbClr val="6E6E6E"/>
                </a:solidFill>
                <a:latin typeface="inherit"/>
              </a:rPr>
              <a:t>tweets</a:t>
            </a:r>
          </a:p>
          <a:p>
            <a:pPr fontAlgn="base"/>
            <a:endParaRPr lang="en-US" b="1" dirty="0">
              <a:solidFill>
                <a:srgbClr val="EF466C"/>
              </a:solidFill>
              <a:latin typeface="inherit"/>
            </a:endParaRPr>
          </a:p>
          <a:p>
            <a:pPr fontAlgn="base"/>
            <a:r>
              <a:rPr lang="en-US" b="1" dirty="0">
                <a:solidFill>
                  <a:srgbClr val="FDB74A"/>
                </a:solidFill>
                <a:latin typeface="inherit"/>
              </a:rPr>
              <a:t>1,901</a:t>
            </a:r>
          </a:p>
          <a:p>
            <a:pPr fontAlgn="base"/>
            <a:r>
              <a:rPr lang="en-US" b="1" dirty="0">
                <a:solidFill>
                  <a:srgbClr val="FDB74A"/>
                </a:solidFill>
                <a:latin typeface="inherit"/>
              </a:rPr>
              <a:t>Dyke </a:t>
            </a:r>
            <a:r>
              <a:rPr lang="en-US" dirty="0">
                <a:solidFill>
                  <a:srgbClr val="6E6E6E"/>
                </a:solidFill>
                <a:latin typeface="inherit"/>
              </a:rPr>
              <a:t>tweets</a:t>
            </a:r>
          </a:p>
          <a:p>
            <a:pPr fontAlgn="base"/>
            <a:endParaRPr lang="en-US" b="1" dirty="0">
              <a:solidFill>
                <a:srgbClr val="FDB74A"/>
              </a:solidFill>
              <a:latin typeface="inherit"/>
            </a:endParaRPr>
          </a:p>
          <a:p>
            <a:pPr fontAlgn="base"/>
            <a:r>
              <a:rPr lang="en-US" b="1" dirty="0">
                <a:solidFill>
                  <a:srgbClr val="86CA88"/>
                </a:solidFill>
                <a:latin typeface="inherit"/>
              </a:rPr>
              <a:t>2,078</a:t>
            </a:r>
          </a:p>
          <a:p>
            <a:pPr fontAlgn="base"/>
            <a:r>
              <a:rPr lang="en-US" b="1" dirty="0">
                <a:solidFill>
                  <a:srgbClr val="86CA88"/>
                </a:solidFill>
                <a:latin typeface="inherit"/>
              </a:rPr>
              <a:t>Faggot </a:t>
            </a:r>
            <a:r>
              <a:rPr lang="en-US" dirty="0">
                <a:solidFill>
                  <a:srgbClr val="6E6E6E"/>
                </a:solidFill>
                <a:latin typeface="inherit"/>
              </a:rPr>
              <a:t>tweets</a:t>
            </a:r>
          </a:p>
          <a:p>
            <a:pPr fontAlgn="base"/>
            <a:endParaRPr lang="en-US" b="1" dirty="0">
              <a:solidFill>
                <a:srgbClr val="86CA88"/>
              </a:solidFill>
              <a:latin typeface="inherit"/>
            </a:endParaRPr>
          </a:p>
          <a:p>
            <a:pPr fontAlgn="base"/>
            <a:r>
              <a:rPr lang="en-US" b="1" dirty="0">
                <a:solidFill>
                  <a:srgbClr val="A2DDF9"/>
                </a:solidFill>
                <a:latin typeface="inherit"/>
              </a:rPr>
              <a:t>1,298</a:t>
            </a:r>
          </a:p>
          <a:p>
            <a:pPr fontAlgn="base"/>
            <a:r>
              <a:rPr lang="en-US" b="1" dirty="0">
                <a:solidFill>
                  <a:srgbClr val="A2DDF9"/>
                </a:solidFill>
                <a:latin typeface="inherit"/>
              </a:rPr>
              <a:t>So Gay </a:t>
            </a:r>
            <a:r>
              <a:rPr lang="en-US" dirty="0">
                <a:solidFill>
                  <a:srgbClr val="6E6E6E"/>
                </a:solidFill>
                <a:latin typeface="inherit"/>
              </a:rPr>
              <a:t>tweets</a:t>
            </a:r>
            <a:endParaRPr lang="en-US" b="1" i="0" dirty="0">
              <a:solidFill>
                <a:srgbClr val="A2DDF9"/>
              </a:solidFill>
              <a:effectLst/>
              <a:latin typeface="inherit"/>
            </a:endParaRPr>
          </a:p>
        </p:txBody>
      </p:sp>
    </p:spTree>
    <p:extLst>
      <p:ext uri="{BB962C8B-B14F-4D97-AF65-F5344CB8AC3E}">
        <p14:creationId xmlns:p14="http://schemas.microsoft.com/office/powerpoint/2010/main" val="237225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AF272F"/>
                </a:solidFill>
              </a:rPr>
              <a:t>Image Sources</a:t>
            </a:r>
          </a:p>
        </p:txBody>
      </p:sp>
      <p:sp>
        <p:nvSpPr>
          <p:cNvPr id="3" name="Content Placeholder 2"/>
          <p:cNvSpPr>
            <a:spLocks noGrp="1"/>
          </p:cNvSpPr>
          <p:nvPr>
            <p:ph idx="1"/>
          </p:nvPr>
        </p:nvSpPr>
        <p:spPr/>
        <p:txBody>
          <a:bodyPr>
            <a:normAutofit/>
          </a:bodyPr>
          <a:lstStyle/>
          <a:p>
            <a:r>
              <a:rPr lang="en-US" sz="2400" dirty="0"/>
              <a:t>All images are CC0 Creative Commons from </a:t>
            </a:r>
            <a:r>
              <a:rPr lang="en-US" sz="2400" dirty="0">
                <a:hlinkClick r:id="rId3"/>
              </a:rPr>
              <a:t>Open Clip Art</a:t>
            </a:r>
            <a:r>
              <a:rPr lang="en-US" sz="2400" dirty="0"/>
              <a:t> or </a:t>
            </a:r>
            <a:r>
              <a:rPr lang="en-US" sz="2400" dirty="0">
                <a:hlinkClick r:id="rId4"/>
              </a:rPr>
              <a:t>Pixabay</a:t>
            </a:r>
            <a:endParaRPr lang="en-US" sz="2400" dirty="0"/>
          </a:p>
          <a:p>
            <a:r>
              <a:rPr lang="en-US" sz="2400" dirty="0"/>
              <a:t>The original COEXIST image was designed by </a:t>
            </a:r>
            <a:r>
              <a:rPr lang="en-CA" sz="2400" u="sng" dirty="0">
                <a:hlinkClick r:id="rId5" tooltip="Piotr Młodożeniec"/>
              </a:rPr>
              <a:t>Piotr </a:t>
            </a:r>
            <a:r>
              <a:rPr lang="en-CA" sz="2400" u="sng" dirty="0" err="1">
                <a:hlinkClick r:id="rId5" tooltip="Piotr Młodożeniec"/>
              </a:rPr>
              <a:t>Młodożeniec</a:t>
            </a:r>
            <a:r>
              <a:rPr lang="en-CA" sz="2400" u="sng" dirty="0"/>
              <a:t> </a:t>
            </a:r>
            <a:r>
              <a:rPr lang="en-CA" sz="2400" dirty="0"/>
              <a:t>in 2000.</a:t>
            </a:r>
            <a:endParaRPr lang="en-US" sz="2400" dirty="0"/>
          </a:p>
        </p:txBody>
      </p:sp>
      <p:pic>
        <p:nvPicPr>
          <p:cNvPr id="5" name="Picture 4">
            <a:extLst>
              <a:ext uri="{FF2B5EF4-FFF2-40B4-BE49-F238E27FC236}">
                <a16:creationId xmlns:a16="http://schemas.microsoft.com/office/drawing/2014/main" id="{A23CABDC-1612-4521-907C-CAC949262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4644" y="5893499"/>
            <a:ext cx="1402080" cy="566928"/>
          </a:xfrm>
          <a:prstGeom prst="rect">
            <a:avLst/>
          </a:prstGeom>
        </p:spPr>
      </p:pic>
    </p:spTree>
    <p:extLst>
      <p:ext uri="{BB962C8B-B14F-4D97-AF65-F5344CB8AC3E}">
        <p14:creationId xmlns:p14="http://schemas.microsoft.com/office/powerpoint/2010/main" val="333171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5C2F-9F0B-AF4F-8A1D-35F203801D44}"/>
              </a:ext>
            </a:extLst>
          </p:cNvPr>
          <p:cNvSpPr>
            <a:spLocks noGrp="1"/>
          </p:cNvSpPr>
          <p:nvPr>
            <p:ph type="title"/>
          </p:nvPr>
        </p:nvSpPr>
        <p:spPr/>
        <p:txBody>
          <a:bodyPr/>
          <a:lstStyle/>
          <a:p>
            <a:r>
              <a:rPr lang="en-US" dirty="0">
                <a:solidFill>
                  <a:srgbClr val="C00000"/>
                </a:solidFill>
              </a:rPr>
              <a:t>LGBTQ+ 101</a:t>
            </a:r>
          </a:p>
        </p:txBody>
      </p:sp>
      <p:sp>
        <p:nvSpPr>
          <p:cNvPr id="3" name="Content Placeholder 2">
            <a:extLst>
              <a:ext uri="{FF2B5EF4-FFF2-40B4-BE49-F238E27FC236}">
                <a16:creationId xmlns:a16="http://schemas.microsoft.com/office/drawing/2014/main" id="{F6E8B645-ED94-DF4A-A2CF-A16367A231E6}"/>
              </a:ext>
            </a:extLst>
          </p:cNvPr>
          <p:cNvSpPr>
            <a:spLocks noGrp="1"/>
          </p:cNvSpPr>
          <p:nvPr>
            <p:ph idx="1"/>
          </p:nvPr>
        </p:nvSpPr>
        <p:spPr/>
        <p:txBody>
          <a:bodyPr>
            <a:normAutofit fontScale="92500" lnSpcReduction="10000"/>
          </a:bodyPr>
          <a:lstStyle/>
          <a:p>
            <a:pPr marL="0" indent="0">
              <a:buNone/>
            </a:pPr>
            <a:r>
              <a:rPr lang="en-US" sz="4000" b="1" dirty="0">
                <a:solidFill>
                  <a:srgbClr val="FF0000"/>
                </a:solidFill>
              </a:rPr>
              <a:t>L</a:t>
            </a:r>
            <a:r>
              <a:rPr lang="en-US" dirty="0"/>
              <a:t>esbian</a:t>
            </a:r>
          </a:p>
          <a:p>
            <a:pPr marL="0" indent="0">
              <a:buNone/>
            </a:pPr>
            <a:r>
              <a:rPr lang="en-US" sz="4000" b="1" dirty="0">
                <a:solidFill>
                  <a:srgbClr val="FFC000"/>
                </a:solidFill>
              </a:rPr>
              <a:t>G</a:t>
            </a:r>
            <a:r>
              <a:rPr lang="en-US" dirty="0"/>
              <a:t>ay</a:t>
            </a:r>
          </a:p>
          <a:p>
            <a:pPr marL="0" indent="0">
              <a:buNone/>
            </a:pPr>
            <a:r>
              <a:rPr lang="en-US" sz="4000" b="1" dirty="0">
                <a:solidFill>
                  <a:srgbClr val="92D050"/>
                </a:solidFill>
              </a:rPr>
              <a:t>B</a:t>
            </a:r>
            <a:r>
              <a:rPr lang="en-US" dirty="0"/>
              <a:t>isexual</a:t>
            </a:r>
          </a:p>
          <a:p>
            <a:pPr marL="0" indent="0">
              <a:buNone/>
            </a:pPr>
            <a:r>
              <a:rPr lang="en-US" sz="4000" b="1" dirty="0" smtClean="0">
                <a:solidFill>
                  <a:srgbClr val="00B0F0"/>
                </a:solidFill>
              </a:rPr>
              <a:t>T</a:t>
            </a:r>
            <a:r>
              <a:rPr lang="en-US" dirty="0" smtClean="0"/>
              <a:t>ransgender</a:t>
            </a:r>
            <a:endParaRPr lang="en-US" dirty="0"/>
          </a:p>
          <a:p>
            <a:pPr marL="0" indent="0">
              <a:buNone/>
            </a:pPr>
            <a:r>
              <a:rPr lang="en-US" sz="4000" b="1" dirty="0">
                <a:solidFill>
                  <a:srgbClr val="7030A0"/>
                </a:solidFill>
              </a:rPr>
              <a:t>Q</a:t>
            </a:r>
            <a:r>
              <a:rPr lang="en-US" dirty="0"/>
              <a:t>ueer</a:t>
            </a:r>
          </a:p>
          <a:p>
            <a:pPr marL="0" indent="0">
              <a:buNone/>
            </a:pPr>
            <a:r>
              <a:rPr lang="en-US" dirty="0">
                <a:solidFill>
                  <a:srgbClr val="C00000"/>
                </a:solidFill>
              </a:rPr>
              <a:t>+</a:t>
            </a:r>
            <a:r>
              <a:rPr lang="en-US" dirty="0"/>
              <a:t> ally, asexual, intersex, genderqueer, gender non-binary, pansexual, questioning, two-spirited….</a:t>
            </a:r>
          </a:p>
        </p:txBody>
      </p:sp>
    </p:spTree>
    <p:extLst>
      <p:ext uri="{BB962C8B-B14F-4D97-AF65-F5344CB8AC3E}">
        <p14:creationId xmlns:p14="http://schemas.microsoft.com/office/powerpoint/2010/main" val="42711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093200" cy="6858000"/>
          </a:xfrm>
          <a:prstGeom prst="rect">
            <a:avLst/>
          </a:prstGeom>
        </p:spPr>
      </p:pic>
      <p:sp>
        <p:nvSpPr>
          <p:cNvPr id="4" name="Subtitle 2">
            <a:extLst>
              <a:ext uri="{FF2B5EF4-FFF2-40B4-BE49-F238E27FC236}">
                <a16:creationId xmlns:a16="http://schemas.microsoft.com/office/drawing/2014/main" id="{47EE6165-FA06-49F8-BAD3-5292ED30016E}"/>
              </a:ext>
            </a:extLst>
          </p:cNvPr>
          <p:cNvSpPr txBox="1">
            <a:spLocks/>
          </p:cNvSpPr>
          <p:nvPr/>
        </p:nvSpPr>
        <p:spPr>
          <a:xfrm>
            <a:off x="3189919" y="4876800"/>
            <a:ext cx="5712781" cy="1462742"/>
          </a:xfrm>
          <a:prstGeom prst="rect">
            <a:avLst/>
          </a:prstGeom>
        </p:spPr>
        <p:txBody>
          <a:bodyPr>
            <a:normAutofit lnSpcReduction="10000"/>
          </a:bodyPr>
          <a:lstStyle>
            <a:lvl1pPr marL="228600" marR="0" indent="-342900" algn="l" defTabSz="457200" rtl="0" eaLnBrk="1" fontAlgn="auto" latinLnBrk="0" hangingPunct="1">
              <a:lnSpc>
                <a:spcPct val="100000"/>
              </a:lnSpc>
              <a:spcBef>
                <a:spcPts val="0"/>
              </a:spcBef>
              <a:spcAft>
                <a:spcPts val="600"/>
              </a:spcAft>
              <a:buClrTx/>
              <a:buSzTx/>
              <a:buFont typeface="Arial"/>
              <a:buChar char="•"/>
              <a:tabLst/>
              <a:defRPr sz="3200" kern="1200">
                <a:solidFill>
                  <a:srgbClr val="707372"/>
                </a:solidFill>
                <a:latin typeface="Verdana" pitchFamily="34" charset="0"/>
                <a:ea typeface="+mn-ea"/>
                <a:cs typeface="+mn-cs"/>
              </a:defRPr>
            </a:lvl1pPr>
            <a:lvl2pPr marL="628650" marR="0" indent="-285750" algn="l" defTabSz="457200" rtl="0" eaLnBrk="1" fontAlgn="auto" latinLnBrk="0" hangingPunct="1">
              <a:lnSpc>
                <a:spcPct val="100000"/>
              </a:lnSpc>
              <a:spcBef>
                <a:spcPts val="0"/>
              </a:spcBef>
              <a:spcAft>
                <a:spcPts val="600"/>
              </a:spcAft>
              <a:buClrTx/>
              <a:buSzTx/>
              <a:buFont typeface="Arial"/>
              <a:buChar char="–"/>
              <a:tabLst/>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DC8633"/>
                </a:solidFill>
              </a:rPr>
              <a:t>Thank-you!</a:t>
            </a:r>
          </a:p>
          <a:p>
            <a:pPr marL="0" indent="0">
              <a:buNone/>
            </a:pPr>
            <a:r>
              <a:rPr lang="en-US" sz="2800" dirty="0">
                <a:hlinkClick r:id="rId4"/>
              </a:rPr>
              <a:t>Stacy.Norrbom@norquest.ca</a:t>
            </a:r>
            <a:endParaRPr lang="en-US" sz="2800" dirty="0"/>
          </a:p>
          <a:p>
            <a:pPr marL="0" indent="0">
              <a:buNone/>
            </a:pPr>
            <a:r>
              <a:rPr lang="en-US" sz="2800" dirty="0"/>
              <a:t> </a:t>
            </a:r>
          </a:p>
        </p:txBody>
      </p:sp>
      <p:sp>
        <p:nvSpPr>
          <p:cNvPr id="5" name="Rectangle 4">
            <a:extLst>
              <a:ext uri="{FF2B5EF4-FFF2-40B4-BE49-F238E27FC236}">
                <a16:creationId xmlns:a16="http://schemas.microsoft.com/office/drawing/2014/main" id="{72A5047C-A36C-440D-9944-A61F73D44916}"/>
              </a:ext>
            </a:extLst>
          </p:cNvPr>
          <p:cNvSpPr/>
          <p:nvPr/>
        </p:nvSpPr>
        <p:spPr>
          <a:xfrm>
            <a:off x="1320200" y="2736502"/>
            <a:ext cx="7188800" cy="1384995"/>
          </a:xfrm>
          <a:prstGeom prst="rect">
            <a:avLst/>
          </a:prstGeom>
        </p:spPr>
        <p:txBody>
          <a:bodyPr wrap="square">
            <a:spAutoFit/>
          </a:bodyPr>
          <a:lstStyle/>
          <a:p>
            <a:r>
              <a:rPr lang="en-US" sz="2800" b="1" dirty="0">
                <a:solidFill>
                  <a:srgbClr val="AF272F"/>
                </a:solidFill>
              </a:rPr>
              <a:t>If we lose the right to be different, we lose the privilege to be free.</a:t>
            </a:r>
          </a:p>
          <a:p>
            <a:pPr algn="r"/>
            <a:r>
              <a:rPr lang="en-US" sz="2800" b="1" dirty="0">
                <a:solidFill>
                  <a:srgbClr val="AF272F"/>
                </a:solidFill>
              </a:rPr>
              <a:t>-Nelson Mandela</a:t>
            </a:r>
            <a:endParaRPr lang="en-CA" sz="2800" b="1" dirty="0">
              <a:solidFill>
                <a:srgbClr val="AF272F"/>
              </a:solidFill>
            </a:endParaRPr>
          </a:p>
        </p:txBody>
      </p:sp>
    </p:spTree>
    <p:extLst>
      <p:ext uri="{BB962C8B-B14F-4D97-AF65-F5344CB8AC3E}">
        <p14:creationId xmlns:p14="http://schemas.microsoft.com/office/powerpoint/2010/main" val="153122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F43C-550A-3144-8A5C-2F4CEB8583E2}"/>
              </a:ext>
            </a:extLst>
          </p:cNvPr>
          <p:cNvSpPr>
            <a:spLocks noGrp="1"/>
          </p:cNvSpPr>
          <p:nvPr>
            <p:ph type="title"/>
          </p:nvPr>
        </p:nvSpPr>
        <p:spPr/>
        <p:txBody>
          <a:bodyPr/>
          <a:lstStyle/>
          <a:p>
            <a:r>
              <a:rPr lang="en-US" dirty="0">
                <a:solidFill>
                  <a:srgbClr val="C00000"/>
                </a:solidFill>
              </a:rPr>
              <a:t>Other terms</a:t>
            </a:r>
          </a:p>
        </p:txBody>
      </p:sp>
      <p:sp>
        <p:nvSpPr>
          <p:cNvPr id="3" name="Content Placeholder 2">
            <a:extLst>
              <a:ext uri="{FF2B5EF4-FFF2-40B4-BE49-F238E27FC236}">
                <a16:creationId xmlns:a16="http://schemas.microsoft.com/office/drawing/2014/main" id="{EC695D70-D0B6-8B4C-83A5-29EAB2B95C18}"/>
              </a:ext>
            </a:extLst>
          </p:cNvPr>
          <p:cNvSpPr>
            <a:spLocks noGrp="1"/>
          </p:cNvSpPr>
          <p:nvPr>
            <p:ph idx="1"/>
          </p:nvPr>
        </p:nvSpPr>
        <p:spPr>
          <a:xfrm>
            <a:off x="1066800" y="1417638"/>
            <a:ext cx="7620000" cy="5196522"/>
          </a:xfrm>
        </p:spPr>
        <p:txBody>
          <a:bodyPr>
            <a:normAutofit fontScale="70000" lnSpcReduction="20000"/>
          </a:bodyPr>
          <a:lstStyle/>
          <a:p>
            <a:r>
              <a:rPr lang="en-US" dirty="0"/>
              <a:t>Sexual orientation</a:t>
            </a:r>
          </a:p>
          <a:p>
            <a:pPr lvl="1"/>
            <a:r>
              <a:rPr lang="en-US" dirty="0"/>
              <a:t>A person’s pattern of emotional, romantic, and sexual </a:t>
            </a:r>
            <a:r>
              <a:rPr lang="en-US" b="1" dirty="0"/>
              <a:t>attraction </a:t>
            </a:r>
            <a:r>
              <a:rPr lang="en-US" dirty="0"/>
              <a:t>to another </a:t>
            </a:r>
            <a:r>
              <a:rPr lang="en-US" dirty="0" smtClean="0"/>
              <a:t>person.</a:t>
            </a:r>
            <a:endParaRPr lang="en-US" dirty="0"/>
          </a:p>
          <a:p>
            <a:pPr marL="342900" lvl="1" indent="0">
              <a:buNone/>
            </a:pPr>
            <a:endParaRPr lang="en-US" dirty="0"/>
          </a:p>
          <a:p>
            <a:r>
              <a:rPr lang="en-US" dirty="0"/>
              <a:t>Gender identity</a:t>
            </a:r>
          </a:p>
          <a:p>
            <a:pPr lvl="1"/>
            <a:r>
              <a:rPr lang="en-US" dirty="0"/>
              <a:t>Each person’s </a:t>
            </a:r>
            <a:r>
              <a:rPr lang="en-US" b="1" dirty="0"/>
              <a:t>internal experience </a:t>
            </a:r>
            <a:r>
              <a:rPr lang="en-US" dirty="0"/>
              <a:t>of gender. Individual sense of being male, female, both, neither, or anywhere along the gender spectrum.</a:t>
            </a:r>
          </a:p>
          <a:p>
            <a:pPr marL="342900" lvl="1" indent="0">
              <a:buNone/>
            </a:pPr>
            <a:endParaRPr lang="en-US" dirty="0"/>
          </a:p>
          <a:p>
            <a:r>
              <a:rPr lang="en-US" dirty="0"/>
              <a:t>Gender expression</a:t>
            </a:r>
          </a:p>
          <a:p>
            <a:pPr lvl="1"/>
            <a:r>
              <a:rPr lang="en-US" dirty="0"/>
              <a:t>The way each person </a:t>
            </a:r>
            <a:r>
              <a:rPr lang="en-US" b="1" dirty="0"/>
              <a:t>publicly presents </a:t>
            </a:r>
            <a:r>
              <a:rPr lang="en-US" dirty="0"/>
              <a:t>their gender through such aspect as dress, hair, make-up, body language, and voice.</a:t>
            </a:r>
          </a:p>
          <a:p>
            <a:pPr lvl="1"/>
            <a:endParaRPr lang="en-US" dirty="0"/>
          </a:p>
          <a:p>
            <a:r>
              <a:rPr lang="en-US" dirty="0"/>
              <a:t>Sex</a:t>
            </a:r>
          </a:p>
          <a:p>
            <a:pPr lvl="1"/>
            <a:r>
              <a:rPr lang="en-US" dirty="0"/>
              <a:t>The </a:t>
            </a:r>
            <a:r>
              <a:rPr lang="en-US" b="1" dirty="0"/>
              <a:t>physical anatomy </a:t>
            </a:r>
            <a:r>
              <a:rPr lang="en-US" dirty="0"/>
              <a:t>you were born with.</a:t>
            </a:r>
          </a:p>
        </p:txBody>
      </p:sp>
    </p:spTree>
    <p:extLst>
      <p:ext uri="{BB962C8B-B14F-4D97-AF65-F5344CB8AC3E}">
        <p14:creationId xmlns:p14="http://schemas.microsoft.com/office/powerpoint/2010/main" val="324169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EDD9-DFFB-9547-9C70-F87427C66C31}"/>
              </a:ext>
            </a:extLst>
          </p:cNvPr>
          <p:cNvSpPr>
            <a:spLocks noGrp="1"/>
          </p:cNvSpPr>
          <p:nvPr>
            <p:ph type="title"/>
          </p:nvPr>
        </p:nvSpPr>
        <p:spPr/>
        <p:txBody>
          <a:bodyPr>
            <a:normAutofit fontScale="90000"/>
          </a:bodyPr>
          <a:lstStyle/>
          <a:p>
            <a:r>
              <a:rPr lang="en-US" dirty="0">
                <a:solidFill>
                  <a:srgbClr val="C00000"/>
                </a:solidFill>
              </a:rPr>
              <a:t>Brief history – international context</a:t>
            </a:r>
          </a:p>
        </p:txBody>
      </p:sp>
      <p:sp>
        <p:nvSpPr>
          <p:cNvPr id="3" name="Content Placeholder 2">
            <a:extLst>
              <a:ext uri="{FF2B5EF4-FFF2-40B4-BE49-F238E27FC236}">
                <a16:creationId xmlns:a16="http://schemas.microsoft.com/office/drawing/2014/main" id="{EA1D8076-8B6C-E743-9DE4-9194989D02BE}"/>
              </a:ext>
            </a:extLst>
          </p:cNvPr>
          <p:cNvSpPr>
            <a:spLocks noGrp="1"/>
          </p:cNvSpPr>
          <p:nvPr>
            <p:ph idx="1"/>
          </p:nvPr>
        </p:nvSpPr>
        <p:spPr/>
        <p:txBody>
          <a:bodyPr/>
          <a:lstStyle/>
          <a:p>
            <a:pPr marL="64008" indent="0">
              <a:buNone/>
            </a:pPr>
            <a:r>
              <a:rPr lang="en-US" dirty="0"/>
              <a:t>“In all regions, people experience violence and discrimination because of their sexual orientation or gender identity. In many cases, even the perception of homosexuality or transgender identity puts people at risk” (UN report, 2011).</a:t>
            </a:r>
          </a:p>
          <a:p>
            <a:endParaRPr lang="en-US" dirty="0"/>
          </a:p>
        </p:txBody>
      </p:sp>
    </p:spTree>
    <p:extLst>
      <p:ext uri="{BB962C8B-B14F-4D97-AF65-F5344CB8AC3E}">
        <p14:creationId xmlns:p14="http://schemas.microsoft.com/office/powerpoint/2010/main" val="418954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UN High Commission report</a:t>
            </a:r>
          </a:p>
        </p:txBody>
      </p:sp>
      <p:sp>
        <p:nvSpPr>
          <p:cNvPr id="3" name="Content Placeholder 2"/>
          <p:cNvSpPr>
            <a:spLocks noGrp="1"/>
          </p:cNvSpPr>
          <p:nvPr>
            <p:ph idx="1"/>
          </p:nvPr>
        </p:nvSpPr>
        <p:spPr/>
        <p:txBody>
          <a:bodyPr/>
          <a:lstStyle/>
          <a:p>
            <a:r>
              <a:rPr lang="en-US" b="1" dirty="0"/>
              <a:t>III. Violence</a:t>
            </a:r>
          </a:p>
          <a:p>
            <a:pPr lvl="1"/>
            <a:r>
              <a:rPr lang="en-US" dirty="0"/>
              <a:t>A. Killings, rape and other acts of discriminatory violence</a:t>
            </a:r>
          </a:p>
          <a:p>
            <a:pPr lvl="1"/>
            <a:r>
              <a:rPr lang="en-US" dirty="0"/>
              <a:t>B. Torture and other forms of cruel, inhuman and degrading treatment</a:t>
            </a:r>
          </a:p>
          <a:p>
            <a:pPr lvl="1"/>
            <a:r>
              <a:rPr lang="en-US" dirty="0"/>
              <a:t>C. Right of asylum for those persecuted because of sexual orientation or  gender identity</a:t>
            </a:r>
          </a:p>
          <a:p>
            <a:endParaRPr lang="en-US" dirty="0"/>
          </a:p>
        </p:txBody>
      </p:sp>
    </p:spTree>
    <p:extLst>
      <p:ext uri="{BB962C8B-B14F-4D97-AF65-F5344CB8AC3E}">
        <p14:creationId xmlns:p14="http://schemas.microsoft.com/office/powerpoint/2010/main" val="16584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UN High Commission report</a:t>
            </a:r>
            <a:endParaRPr lang="en-US" dirty="0"/>
          </a:p>
        </p:txBody>
      </p:sp>
      <p:sp>
        <p:nvSpPr>
          <p:cNvPr id="3" name="Content Placeholder 2"/>
          <p:cNvSpPr>
            <a:spLocks noGrp="1"/>
          </p:cNvSpPr>
          <p:nvPr>
            <p:ph idx="1"/>
          </p:nvPr>
        </p:nvSpPr>
        <p:spPr/>
        <p:txBody>
          <a:bodyPr/>
          <a:lstStyle/>
          <a:p>
            <a:r>
              <a:rPr lang="en-US" b="1" dirty="0"/>
              <a:t>IV. Discriminatory laws</a:t>
            </a:r>
          </a:p>
          <a:p>
            <a:pPr lvl="1"/>
            <a:r>
              <a:rPr lang="en-US" dirty="0"/>
              <a:t>A. Laws criminalizing same-sex sexual relations between consenting adults and other laws used to penalize individuals because of sexual orientation or gender identity</a:t>
            </a:r>
          </a:p>
          <a:p>
            <a:pPr lvl="1"/>
            <a:r>
              <a:rPr lang="en-US" dirty="0"/>
              <a:t>B. Death penalty</a:t>
            </a:r>
          </a:p>
          <a:p>
            <a:pPr lvl="1"/>
            <a:r>
              <a:rPr lang="en-US" dirty="0"/>
              <a:t>C. Arbitrary arrest and detention</a:t>
            </a:r>
          </a:p>
        </p:txBody>
      </p:sp>
    </p:spTree>
    <p:extLst>
      <p:ext uri="{BB962C8B-B14F-4D97-AF65-F5344CB8AC3E}">
        <p14:creationId xmlns:p14="http://schemas.microsoft.com/office/powerpoint/2010/main" val="390402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UN High Commission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a:t>V. </a:t>
            </a:r>
            <a:r>
              <a:rPr lang="en-US" b="1" dirty="0"/>
              <a:t>Discriminatory Practices</a:t>
            </a:r>
          </a:p>
          <a:p>
            <a:pPr lvl="1"/>
            <a:r>
              <a:rPr lang="en-US" dirty="0"/>
              <a:t>A. Discrimination in employment</a:t>
            </a:r>
          </a:p>
          <a:p>
            <a:pPr lvl="1"/>
            <a:r>
              <a:rPr lang="en-US" dirty="0"/>
              <a:t>B. Discrimination in health care</a:t>
            </a:r>
          </a:p>
          <a:p>
            <a:pPr lvl="1"/>
            <a:r>
              <a:rPr lang="en-US" dirty="0"/>
              <a:t>C. Discrimination in education</a:t>
            </a:r>
          </a:p>
          <a:p>
            <a:pPr lvl="1"/>
            <a:r>
              <a:rPr lang="en-US" dirty="0"/>
              <a:t>D. Restrictions on freedom of expression, association, and assembly</a:t>
            </a:r>
          </a:p>
          <a:p>
            <a:pPr lvl="1"/>
            <a:r>
              <a:rPr lang="en-US" dirty="0"/>
              <a:t>E. Discriminatory practices in the family and community</a:t>
            </a:r>
          </a:p>
          <a:p>
            <a:pPr lvl="1"/>
            <a:r>
              <a:rPr lang="en-US" dirty="0"/>
              <a:t>F. Denial of recognition of relationships and related access to State and other benefits</a:t>
            </a:r>
          </a:p>
          <a:p>
            <a:pPr lvl="1"/>
            <a:r>
              <a:rPr lang="en-US" dirty="0"/>
              <a:t>G. Gender recognition and related issues</a:t>
            </a:r>
          </a:p>
          <a:p>
            <a:endParaRPr lang="en-US" dirty="0"/>
          </a:p>
        </p:txBody>
      </p:sp>
    </p:spTree>
    <p:extLst>
      <p:ext uri="{BB962C8B-B14F-4D97-AF65-F5344CB8AC3E}">
        <p14:creationId xmlns:p14="http://schemas.microsoft.com/office/powerpoint/2010/main" val="4243197451"/>
      </p:ext>
    </p:extLst>
  </p:cSld>
  <p:clrMapOvr>
    <a:masterClrMapping/>
  </p:clrMapOvr>
</p:sld>
</file>

<file path=ppt/theme/theme1.xml><?xml version="1.0" encoding="utf-8"?>
<a:theme xmlns:a="http://schemas.openxmlformats.org/drawingml/2006/main" name="Office Theme">
  <a:themeElements>
    <a:clrScheme name="NorQuest wih red links">
      <a:dk1>
        <a:srgbClr val="010101"/>
      </a:dk1>
      <a:lt1>
        <a:sysClr val="window" lastClr="FFFFFF"/>
      </a:lt1>
      <a:dk2>
        <a:srgbClr val="C00000"/>
      </a:dk2>
      <a:lt2>
        <a:srgbClr val="FFC000"/>
      </a:lt2>
      <a:accent1>
        <a:srgbClr val="DC8633"/>
      </a:accent1>
      <a:accent2>
        <a:srgbClr val="DC8633"/>
      </a:accent2>
      <a:accent3>
        <a:srgbClr val="FF0000"/>
      </a:accent3>
      <a:accent4>
        <a:srgbClr val="C00000"/>
      </a:accent4>
      <a:accent5>
        <a:srgbClr val="FFC000"/>
      </a:accent5>
      <a:accent6>
        <a:srgbClr val="DC8633"/>
      </a:accent6>
      <a:hlink>
        <a:srgbClr val="AF272F"/>
      </a:hlink>
      <a:folHlink>
        <a:srgbClr val="AF272F"/>
      </a:folHlink>
    </a:clrScheme>
    <a:fontScheme name="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tion-2-PowerPoint-Template">
  <a:themeElements>
    <a:clrScheme name="NorQuest wih red links">
      <a:dk1>
        <a:srgbClr val="010101"/>
      </a:dk1>
      <a:lt1>
        <a:sysClr val="window" lastClr="FFFFFF"/>
      </a:lt1>
      <a:dk2>
        <a:srgbClr val="C00000"/>
      </a:dk2>
      <a:lt2>
        <a:srgbClr val="FFC000"/>
      </a:lt2>
      <a:accent1>
        <a:srgbClr val="DC8633"/>
      </a:accent1>
      <a:accent2>
        <a:srgbClr val="DC8633"/>
      </a:accent2>
      <a:accent3>
        <a:srgbClr val="FF0000"/>
      </a:accent3>
      <a:accent4>
        <a:srgbClr val="C00000"/>
      </a:accent4>
      <a:accent5>
        <a:srgbClr val="FFC000"/>
      </a:accent5>
      <a:accent6>
        <a:srgbClr val="DC8633"/>
      </a:accent6>
      <a:hlink>
        <a:srgbClr val="AF272F"/>
      </a:hlink>
      <a:folHlink>
        <a:srgbClr val="AF272F"/>
      </a:folHlink>
    </a:clrScheme>
    <a:fontScheme name="NorQuest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TotalTime>
  <Words>1834</Words>
  <Application>Microsoft Office PowerPoint</Application>
  <PresentationFormat>On-screen Show (4:3)</PresentationFormat>
  <Paragraphs>373</Paragraphs>
  <Slides>40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Helvetica</vt:lpstr>
      <vt:lpstr>inherit</vt:lpstr>
      <vt:lpstr>Verdana</vt:lpstr>
      <vt:lpstr>Wingdings</vt:lpstr>
      <vt:lpstr>Office Theme</vt:lpstr>
      <vt:lpstr>Option-2-PowerPoint-Template</vt:lpstr>
      <vt:lpstr>PowerPoint Presentation</vt:lpstr>
      <vt:lpstr>Overview and objective</vt:lpstr>
      <vt:lpstr>Understanding your needs</vt:lpstr>
      <vt:lpstr>LGBTQ+ 101</vt:lpstr>
      <vt:lpstr>Other terms</vt:lpstr>
      <vt:lpstr>Brief history – international context</vt:lpstr>
      <vt:lpstr>UN High Commission report</vt:lpstr>
      <vt:lpstr>UN High Commission report</vt:lpstr>
      <vt:lpstr>UN High Commission report</vt:lpstr>
      <vt:lpstr>International Laws 2017</vt:lpstr>
      <vt:lpstr>Brief history – Canadian context</vt:lpstr>
      <vt:lpstr>Brief History (cont.)</vt:lpstr>
      <vt:lpstr>Brief History (cont.)</vt:lpstr>
      <vt:lpstr>PowerPoint Presentation</vt:lpstr>
      <vt:lpstr>Curriculum as mirror and window       (Emily Style)</vt:lpstr>
      <vt:lpstr>Benefits of curriculum inclusion - window</vt:lpstr>
      <vt:lpstr>Benefits of curriculum inclusion - mirror</vt:lpstr>
      <vt:lpstr>LINC Themes:</vt:lpstr>
      <vt:lpstr>PowerPoint Presentation</vt:lpstr>
      <vt:lpstr>For discussion:</vt:lpstr>
      <vt:lpstr>General course content</vt:lpstr>
      <vt:lpstr>LINC themes</vt:lpstr>
      <vt:lpstr>LINC themes</vt:lpstr>
      <vt:lpstr>LINC themes</vt:lpstr>
      <vt:lpstr>LINC themes</vt:lpstr>
      <vt:lpstr>LINC themes</vt:lpstr>
      <vt:lpstr>LINC themes</vt:lpstr>
      <vt:lpstr>PBLA!</vt:lpstr>
      <vt:lpstr>PowerPoint Presentation</vt:lpstr>
      <vt:lpstr>PowerPoint Presentation</vt:lpstr>
      <vt:lpstr>Examine your biases </vt:lpstr>
      <vt:lpstr>Educate yourself</vt:lpstr>
      <vt:lpstr>Teach inclusively</vt:lpstr>
      <vt:lpstr>Be visible (and audible)</vt:lpstr>
      <vt:lpstr>Most importantly. . .</vt:lpstr>
      <vt:lpstr>For reflection</vt:lpstr>
      <vt:lpstr>Helpful Resources</vt:lpstr>
      <vt:lpstr>nohomophobes.com</vt:lpstr>
      <vt:lpstr>Image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dc:creator>
  <cp:lastModifiedBy>Stacy Norrbom</cp:lastModifiedBy>
  <cp:revision>113</cp:revision>
  <cp:lastPrinted>2017-10-19T18:37:26Z</cp:lastPrinted>
  <dcterms:created xsi:type="dcterms:W3CDTF">2017-10-18T01:08:55Z</dcterms:created>
  <dcterms:modified xsi:type="dcterms:W3CDTF">2018-03-02T01:48:05Z</dcterms:modified>
</cp:coreProperties>
</file>